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78" r:id="rId3"/>
    <p:sldId id="259" r:id="rId4"/>
    <p:sldId id="261" r:id="rId5"/>
    <p:sldId id="266" r:id="rId6"/>
    <p:sldId id="267" r:id="rId7"/>
    <p:sldId id="276" r:id="rId8"/>
    <p:sldId id="277" r:id="rId9"/>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3" d="100"/>
          <a:sy n="113" d="100"/>
        </p:scale>
        <p:origin x="1554"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2"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3"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4"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5" name="Freeform 10"/>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530820CF-B880-4189-942D-D702A7CBA730}" type="datetimeFigureOut">
              <a:rPr lang="zh-CN" altLang="en-US" smtClean="0"/>
              <a:t>2020/9/7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2020/9/7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2020/9/7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7"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8"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9"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20" name="Freeform 19"/>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530820CF-B880-4189-942D-D702A7CBA730}" type="datetimeFigureOut">
              <a:rPr lang="zh-CN" altLang="en-US" smtClean="0"/>
              <a:t>2020/9/7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7" name="Title 6"/>
          <p:cNvSpPr>
            <a:spLocks noGrp="1"/>
          </p:cNvSpPr>
          <p:nvPr>
            <p:ph type="title"/>
          </p:nvPr>
        </p:nvSpPr>
        <p:spPr/>
        <p:txBody>
          <a:bodyPr/>
          <a:lstStyle/>
          <a:p>
            <a:r>
              <a:rPr lang="zh-CN" altLang="en-US"/>
              <a:t>单击此处编辑母版标题样式</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0" name="Freeform 18"/>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1" name="Freeform 22"/>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2" name="Freeform 26"/>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3" name="Freeform 10"/>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zh-CN" altLang="en-US"/>
              <a:t>单击此处编辑母版标题样式</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p:txBody>
          <a:bodyPr/>
          <a:lstStyle/>
          <a:p>
            <a:fld id="{530820CF-B880-4189-942D-D702A7CBA730}" type="datetimeFigureOut">
              <a:rPr lang="zh-CN" altLang="en-US" smtClean="0"/>
              <a:t>2020/9/7</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t>2020/9/7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9" name="Content Placeholder 8"/>
          <p:cNvSpPr>
            <a:spLocks noGrp="1"/>
          </p:cNvSpPr>
          <p:nvPr>
            <p:ph sz="quarter" idx="13"/>
          </p:nvPr>
        </p:nvSpPr>
        <p:spPr>
          <a:xfrm>
            <a:off x="676655" y="2679192"/>
            <a:ext cx="3822192" cy="34472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zh-CN" altLang="en-US"/>
              <a:t>单击此处编辑母版标题样式</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530820CF-B880-4189-942D-D702A7CBA730}" type="datetimeFigureOut">
              <a:rPr lang="zh-CN" altLang="en-US" smtClean="0"/>
              <a:t>2020/9/7</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Date Placeholder 2"/>
          <p:cNvSpPr>
            <a:spLocks noGrp="1"/>
          </p:cNvSpPr>
          <p:nvPr>
            <p:ph type="dt" sz="half" idx="10"/>
          </p:nvPr>
        </p:nvSpPr>
        <p:spPr/>
        <p:txBody>
          <a:bodyPr/>
          <a:lstStyle/>
          <a:p>
            <a:fld id="{530820CF-B880-4189-942D-D702A7CBA730}" type="datetimeFigureOut">
              <a:rPr lang="zh-CN" altLang="en-US" smtClean="0"/>
              <a:t>2020/9/7</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8"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9"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0"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1" name="Freeform 10"/>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Date Placeholder 1"/>
          <p:cNvSpPr>
            <a:spLocks noGrp="1"/>
          </p:cNvSpPr>
          <p:nvPr>
            <p:ph type="dt" sz="half" idx="10"/>
          </p:nvPr>
        </p:nvSpPr>
        <p:spPr/>
        <p:txBody>
          <a:bodyPr/>
          <a:lstStyle/>
          <a:p>
            <a:fld id="{530820CF-B880-4189-942D-D702A7CBA730}" type="datetimeFigureOut">
              <a:rPr lang="zh-CN" altLang="en-US" smtClean="0"/>
              <a:t>2020/9/7</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530820CF-B880-4189-942D-D702A7CBA730}" type="datetimeFigureOut">
              <a:rPr lang="zh-CN" altLang="en-US" smtClean="0"/>
              <a:t>2020/9/7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26"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27"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28"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29" name="Freeform 28"/>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1"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2"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13"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14" name="Freeform 10"/>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zh-CN" altLang="en-US"/>
              <a:t>单击此处编辑母版标题样式</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Date Placeholder 4"/>
          <p:cNvSpPr>
            <a:spLocks noGrp="1"/>
          </p:cNvSpPr>
          <p:nvPr>
            <p:ph type="dt" sz="half" idx="10"/>
          </p:nvPr>
        </p:nvSpPr>
        <p:spPr/>
        <p:txBody>
          <a:bodyPr/>
          <a:lstStyle/>
          <a:p>
            <a:fld id="{530820CF-B880-4189-942D-D702A7CBA730}" type="datetimeFigureOut">
              <a:rPr lang="zh-CN" altLang="en-US" smtClean="0"/>
              <a:t>2020/9/7</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ln>
          </p:spPr>
          <p:txBody>
            <a:bodyPr vert="horz" wrap="square" lIns="91440" tIns="45720" rIns="91440" bIns="45720" numCol="1" anchor="t" anchorCtr="0" compatLnSpc="1"/>
            <a:lstStyle/>
            <a:p>
              <a:endParaRPr lang="en-US"/>
            </a:p>
          </p:txBody>
        </p:sp>
        <p:sp>
          <p:nvSpPr>
            <p:cNvPr id="18" name="Freeform 18"/>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ln>
          </p:spPr>
          <p:txBody>
            <a:bodyPr vert="horz" wrap="square" lIns="91440" tIns="45720" rIns="91440" bIns="45720" numCol="1" anchor="t" anchorCtr="0" compatLnSpc="1"/>
            <a:lstStyle/>
            <a:p>
              <a:endParaRPr lang="en-US"/>
            </a:p>
          </p:txBody>
        </p:sp>
        <p:sp>
          <p:nvSpPr>
            <p:cNvPr id="19" name="Freeform 22"/>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p:nvSpPr>
            <p:cNvPr id="20" name="Freeform 26"/>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ln>
          </p:spPr>
          <p:txBody>
            <a:bodyPr vert="horz" wrap="square" lIns="91440" tIns="45720" rIns="91440" bIns="45720" numCol="1" anchor="t" anchorCtr="0" compatLnSpc="1"/>
            <a:lstStyle/>
            <a:p>
              <a:endParaRPr lang="en-US"/>
            </a:p>
          </p:txBody>
        </p:sp>
        <p:sp useBgFill="1">
          <p:nvSpPr>
            <p:cNvPr id="21" name="Freeform 10"/>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ln>
          </p:spPr>
          <p:txBody>
            <a:bodyPr vert="horz" wrap="square" lIns="91440" tIns="45720" rIns="91440" bIns="45720" numCol="1" anchor="t" anchorCtr="0" compatLnSpc="1"/>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530820CF-B880-4189-942D-D702A7CBA730}" type="datetimeFigureOut">
              <a:rPr lang="zh-CN" altLang="en-US" smtClean="0"/>
              <a:t>2020/9/7</a:t>
            </a:fld>
            <a:endParaRPr lang="zh-CN" alt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zh-CN" alt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C913308-F349-4B6D-A68A-DD1791B4A57B}" type="slidenum">
              <a:rPr lang="zh-CN" altLang="en-US" smtClean="0"/>
              <a:t>‹#›</a:t>
            </a:fld>
            <a:endParaRPr lang="zh-CN" alt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anose="05050102010706020507" pitchFamily="18" charset="2"/>
        <a:buChar char=""/>
        <a:defRPr sz="2400" kern="1200">
          <a:solidFill>
            <a:schemeClr val="tx2"/>
          </a:solidFill>
          <a:latin typeface="+mn-lt"/>
          <a:ea typeface="+mn-ea"/>
          <a:cs typeface="+mn-cs"/>
        </a:defRPr>
      </a:lvl1pPr>
      <a:lvl2pPr marL="576580" indent="-274320" algn="l" defTabSz="914400" rtl="0" eaLnBrk="1" latinLnBrk="0" hangingPunct="1">
        <a:spcBef>
          <a:spcPct val="20000"/>
        </a:spcBef>
        <a:buClr>
          <a:schemeClr val="accent1"/>
        </a:buClr>
        <a:buSzPct val="100000"/>
        <a:buFont typeface="Symbol" panose="05050102010706020507" pitchFamily="18" charset="2"/>
        <a:buChar char=""/>
        <a:defRPr sz="2200" kern="1200">
          <a:solidFill>
            <a:schemeClr val="tx2"/>
          </a:solidFill>
          <a:latin typeface="+mn-lt"/>
          <a:ea typeface="+mn-ea"/>
          <a:cs typeface="+mn-cs"/>
        </a:defRPr>
      </a:lvl2pPr>
      <a:lvl3pPr marL="855980" indent="-228600" algn="l" defTabSz="914400" rtl="0" eaLnBrk="1" latinLnBrk="0" hangingPunct="1">
        <a:spcBef>
          <a:spcPct val="20000"/>
        </a:spcBef>
        <a:buClr>
          <a:schemeClr val="accent1"/>
        </a:buClr>
        <a:buSzPct val="100000"/>
        <a:buFont typeface="Symbol" panose="05050102010706020507"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anose="05050102010706020507"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anose="05050102010706020507"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5"/>
        </a:spcBef>
        <a:buClr>
          <a:schemeClr val="accent1"/>
        </a:buClr>
        <a:buFont typeface="Symbol" panose="05050102010706020507"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素质综合测评系统使用指南</a:t>
            </a:r>
            <a:br>
              <a:rPr lang="en-US" altLang="zh-CN" dirty="0"/>
            </a:br>
            <a:r>
              <a:rPr lang="zh-CN" altLang="en-US" dirty="0"/>
              <a:t>（学生版）</a:t>
            </a:r>
          </a:p>
        </p:txBody>
      </p:sp>
      <p:sp>
        <p:nvSpPr>
          <p:cNvPr id="3" name="副标题 2"/>
          <p:cNvSpPr>
            <a:spLocks noGrp="1"/>
          </p:cNvSpPr>
          <p:nvPr>
            <p:ph type="subTitle" idx="1"/>
          </p:nvPr>
        </p:nvSpPr>
        <p:spPr/>
        <p:txBody>
          <a:bodyPr/>
          <a:lstStyle/>
          <a:p>
            <a:endParaRPr lang="en-US" altLang="zh-CN" dirty="0"/>
          </a:p>
          <a:p>
            <a:r>
              <a:rPr lang="en-US" altLang="zh-CN" dirty="0"/>
              <a:t>2020</a:t>
            </a:r>
            <a:r>
              <a:rPr lang="zh-CN" altLang="en-US" dirty="0"/>
              <a:t>年</a:t>
            </a:r>
            <a:r>
              <a:rPr lang="en-US" altLang="zh-CN" dirty="0"/>
              <a:t>9</a:t>
            </a:r>
            <a:r>
              <a:rPr lang="zh-CN" altLang="en-US" dirty="0"/>
              <a:t>月</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72067" y="2348880"/>
            <a:ext cx="7408333" cy="4032448"/>
          </a:xfrm>
        </p:spPr>
        <p:txBody>
          <a:bodyPr>
            <a:normAutofit fontScale="85000" lnSpcReduction="20000"/>
          </a:bodyPr>
          <a:lstStyle/>
          <a:p>
            <a:pPr marL="0" indent="0">
              <a:lnSpc>
                <a:spcPct val="120000"/>
              </a:lnSpc>
              <a:buNone/>
            </a:pPr>
            <a:r>
              <a:rPr lang="zh-CN" altLang="en-US" dirty="0"/>
              <a:t>         亲爱的同学，为了进一步提升学校育人的规范化和信息化水平，提升工作效率，做好评奖评优的基础工作，学工部管理办联合计算中心开发了素质综合测评填报系统。</a:t>
            </a:r>
            <a:endParaRPr lang="en-US" altLang="zh-CN" dirty="0"/>
          </a:p>
          <a:p>
            <a:pPr marL="0" indent="0">
              <a:buNone/>
            </a:pPr>
            <a:r>
              <a:rPr lang="en-US" altLang="zh-CN" dirty="0"/>
              <a:t>          </a:t>
            </a:r>
            <a:r>
              <a:rPr lang="zh-CN" altLang="en-US" dirty="0"/>
              <a:t>填报系统能够实现同学们年度总结的的网上填报与管理，并在学校和学院层面实现信息共享和档案电子化留存。帮助同学们更好的对自己的学习生活进行总结和规划。</a:t>
            </a:r>
            <a:endParaRPr lang="en-US" altLang="zh-CN" dirty="0"/>
          </a:p>
          <a:p>
            <a:pPr marL="0" indent="0">
              <a:lnSpc>
                <a:spcPct val="120000"/>
              </a:lnSpc>
              <a:buNone/>
            </a:pPr>
            <a:r>
              <a:rPr lang="zh-CN" altLang="en-US" dirty="0"/>
              <a:t>          信息系统的开发是一个长期的工作，这是学校第一次通过信息化系统进行素质综合测评的管理，难免会有操作不够人性化的地方，希望同学们在使用的过程中多提建议和意见，让我们一起共同为推进北大的信息化建设而努力！</a:t>
            </a:r>
            <a:endParaRPr lang="en-US" altLang="zh-CN" dirty="0"/>
          </a:p>
          <a:p>
            <a:pPr marL="0" indent="0">
              <a:lnSpc>
                <a:spcPct val="120000"/>
              </a:lnSpc>
              <a:buNone/>
            </a:pPr>
            <a:r>
              <a:rPr lang="en-US" altLang="zh-CN" dirty="0"/>
              <a:t>           </a:t>
            </a:r>
            <a:r>
              <a:rPr lang="zh-CN" altLang="en-US" dirty="0"/>
              <a:t>如果有任何建议和意见，可以发邮件或电话联系郭一杰老师</a:t>
            </a:r>
            <a:r>
              <a:rPr lang="en-US" altLang="zh-CN" dirty="0"/>
              <a:t>(xgbglb@163.com,62754053),</a:t>
            </a:r>
            <a:r>
              <a:rPr lang="zh-CN" altLang="en-US" dirty="0"/>
              <a:t>谢谢！</a:t>
            </a:r>
            <a:endParaRPr lang="en-US" altLang="zh-CN" dirty="0"/>
          </a:p>
        </p:txBody>
      </p:sp>
      <p:sp>
        <p:nvSpPr>
          <p:cNvPr id="3" name="标题 2"/>
          <p:cNvSpPr>
            <a:spLocks noGrp="1"/>
          </p:cNvSpPr>
          <p:nvPr>
            <p:ph type="title"/>
          </p:nvPr>
        </p:nvSpPr>
        <p:spPr/>
        <p:txBody>
          <a:bodyPr/>
          <a:lstStyle/>
          <a:p>
            <a:r>
              <a:rPr lang="zh-CN" altLang="en-US" dirty="0"/>
              <a:t>前言</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72067" y="3218664"/>
            <a:ext cx="7408333" cy="3450696"/>
          </a:xfrm>
        </p:spPr>
        <p:txBody>
          <a:bodyPr/>
          <a:lstStyle/>
          <a:p>
            <a:r>
              <a:rPr lang="zh-CN" altLang="en-US" dirty="0"/>
              <a:t>考虑到系统的稳定和兼容性问题，请各位同学使用</a:t>
            </a:r>
            <a:r>
              <a:rPr lang="en-US" altLang="zh-CN" dirty="0"/>
              <a:t>chrome</a:t>
            </a:r>
            <a:r>
              <a:rPr lang="zh-CN" altLang="en-US" dirty="0"/>
              <a:t>浏览器或</a:t>
            </a:r>
            <a:r>
              <a:rPr lang="en-US" altLang="zh-CN" dirty="0" err="1"/>
              <a:t>firefox</a:t>
            </a:r>
            <a:r>
              <a:rPr lang="zh-CN" altLang="en-US" dirty="0"/>
              <a:t>浏览器，</a:t>
            </a:r>
            <a:r>
              <a:rPr lang="zh-CN" altLang="en-US" dirty="0">
                <a:solidFill>
                  <a:srgbClr val="C00000"/>
                </a:solidFill>
              </a:rPr>
              <a:t>不要使用</a:t>
            </a:r>
            <a:r>
              <a:rPr lang="en-US" altLang="zh-CN" dirty="0"/>
              <a:t>IE</a:t>
            </a:r>
            <a:r>
              <a:rPr lang="zh-CN" altLang="en-US" dirty="0"/>
              <a:t>浏览器（包括</a:t>
            </a:r>
            <a:r>
              <a:rPr lang="en-US" altLang="zh-CN" dirty="0"/>
              <a:t>360</a:t>
            </a:r>
            <a:r>
              <a:rPr lang="zh-CN" altLang="en-US" dirty="0"/>
              <a:t>浏览器，遨游浏览器等</a:t>
            </a:r>
            <a:r>
              <a:rPr lang="en-US" altLang="zh-CN" dirty="0"/>
              <a:t>IE</a:t>
            </a:r>
            <a:r>
              <a:rPr lang="zh-CN" altLang="en-US" dirty="0"/>
              <a:t>内核浏览器）</a:t>
            </a:r>
            <a:r>
              <a:rPr lang="en-US" altLang="zh-CN" dirty="0"/>
              <a:t>!</a:t>
            </a:r>
          </a:p>
          <a:p>
            <a:endParaRPr lang="en-US" altLang="zh-CN" dirty="0"/>
          </a:p>
          <a:p>
            <a:endParaRPr lang="en-US" altLang="zh-CN" dirty="0"/>
          </a:p>
        </p:txBody>
      </p:sp>
      <p:sp>
        <p:nvSpPr>
          <p:cNvPr id="3" name="标题 2"/>
          <p:cNvSpPr>
            <a:spLocks noGrp="1"/>
          </p:cNvSpPr>
          <p:nvPr>
            <p:ph type="title"/>
          </p:nvPr>
        </p:nvSpPr>
        <p:spPr/>
        <p:txBody>
          <a:bodyPr/>
          <a:lstStyle/>
          <a:p>
            <a:r>
              <a:rPr lang="zh-CN" altLang="en-US" dirty="0"/>
              <a:t>重要提示</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89537" y="1844824"/>
            <a:ext cx="7408333" cy="3450696"/>
          </a:xfrm>
        </p:spPr>
        <p:txBody>
          <a:bodyPr/>
          <a:lstStyle/>
          <a:p>
            <a:r>
              <a:rPr lang="zh-CN" altLang="en-US" dirty="0"/>
              <a:t>登录校内门户</a:t>
            </a:r>
            <a:endParaRPr lang="en-US" altLang="zh-CN" dirty="0"/>
          </a:p>
          <a:p>
            <a:r>
              <a:rPr lang="zh-CN" altLang="en-US" dirty="0"/>
              <a:t>在菜单中选择：办事大厅</a:t>
            </a:r>
            <a:r>
              <a:rPr lang="en-US" altLang="zh-CN" dirty="0"/>
              <a:t>-&gt;</a:t>
            </a:r>
            <a:r>
              <a:rPr lang="zh-CN" altLang="en-US" dirty="0"/>
              <a:t>学工部业务 </a:t>
            </a:r>
            <a:endParaRPr lang="en-US" altLang="zh-CN" dirty="0"/>
          </a:p>
          <a:p>
            <a:endParaRPr lang="en-US" altLang="zh-CN" dirty="0"/>
          </a:p>
        </p:txBody>
      </p:sp>
      <p:sp>
        <p:nvSpPr>
          <p:cNvPr id="3" name="标题 2"/>
          <p:cNvSpPr>
            <a:spLocks noGrp="1"/>
          </p:cNvSpPr>
          <p:nvPr>
            <p:ph type="title"/>
          </p:nvPr>
        </p:nvSpPr>
        <p:spPr/>
        <p:txBody>
          <a:bodyPr/>
          <a:lstStyle/>
          <a:p>
            <a:r>
              <a:rPr lang="zh-CN" altLang="en-US" dirty="0"/>
              <a:t>进入系统</a:t>
            </a:r>
          </a:p>
        </p:txBody>
      </p:sp>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376" y="2823223"/>
            <a:ext cx="9185676" cy="4034777"/>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72067" y="2204864"/>
            <a:ext cx="7408333" cy="3921299"/>
          </a:xfrm>
        </p:spPr>
        <p:txBody>
          <a:bodyPr/>
          <a:lstStyle/>
          <a:p>
            <a:r>
              <a:rPr lang="zh-CN" altLang="en-US" dirty="0"/>
              <a:t>看到“奖励奖学金”模块</a:t>
            </a:r>
            <a:endParaRPr lang="en-US" altLang="zh-CN" dirty="0"/>
          </a:p>
          <a:p>
            <a:r>
              <a:rPr lang="zh-CN" altLang="en-US" dirty="0"/>
              <a:t>点击素质测评即可</a:t>
            </a:r>
            <a:endParaRPr lang="en-US" altLang="zh-CN" dirty="0"/>
          </a:p>
        </p:txBody>
      </p:sp>
      <p:sp>
        <p:nvSpPr>
          <p:cNvPr id="3" name="标题 2"/>
          <p:cNvSpPr>
            <a:spLocks noGrp="1"/>
          </p:cNvSpPr>
          <p:nvPr>
            <p:ph type="title"/>
          </p:nvPr>
        </p:nvSpPr>
        <p:spPr/>
        <p:txBody>
          <a:bodyPr/>
          <a:lstStyle/>
          <a:p>
            <a:r>
              <a:rPr lang="zh-CN" altLang="en-US" dirty="0"/>
              <a:t>进入系统</a:t>
            </a:r>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284984"/>
            <a:ext cx="9144000" cy="341866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67833" y="1844824"/>
            <a:ext cx="7408333" cy="3450696"/>
          </a:xfrm>
        </p:spPr>
        <p:txBody>
          <a:bodyPr/>
          <a:lstStyle/>
          <a:p>
            <a:r>
              <a:rPr lang="zh-CN" altLang="en-US" dirty="0"/>
              <a:t>点击“新增申请”，即可填写本学年度个人总结。</a:t>
            </a:r>
            <a:endParaRPr lang="en-US" altLang="zh-CN" dirty="0"/>
          </a:p>
          <a:p>
            <a:endParaRPr lang="en-US" altLang="zh-CN" dirty="0"/>
          </a:p>
          <a:p>
            <a:pPr marL="0" indent="0">
              <a:buNone/>
            </a:pPr>
            <a:endParaRPr lang="zh-CN" altLang="en-US" dirty="0"/>
          </a:p>
        </p:txBody>
      </p:sp>
      <p:sp>
        <p:nvSpPr>
          <p:cNvPr id="3" name="标题 2"/>
          <p:cNvSpPr>
            <a:spLocks noGrp="1"/>
          </p:cNvSpPr>
          <p:nvPr>
            <p:ph type="title"/>
          </p:nvPr>
        </p:nvSpPr>
        <p:spPr/>
        <p:txBody>
          <a:bodyPr/>
          <a:lstStyle/>
          <a:p>
            <a:r>
              <a:rPr lang="zh-CN" altLang="en-US" dirty="0"/>
              <a:t>素质测评</a:t>
            </a:r>
          </a:p>
        </p:txBody>
      </p:sp>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399798"/>
            <a:ext cx="9144000" cy="4458202"/>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67833" y="1844824"/>
            <a:ext cx="7408333" cy="3450696"/>
          </a:xfrm>
        </p:spPr>
        <p:txBody>
          <a:bodyPr/>
          <a:lstStyle/>
          <a:p>
            <a:r>
              <a:rPr lang="zh-CN" altLang="en-US" dirty="0"/>
              <a:t>按照要求填写素质综合测评内容</a:t>
            </a:r>
            <a:endParaRPr lang="en-US" altLang="zh-CN" dirty="0"/>
          </a:p>
          <a:p>
            <a:r>
              <a:rPr lang="zh-CN" altLang="en-US" dirty="0"/>
              <a:t>注意：申请素质测评院系和班级为上学年度所在院系和班级，填写完成后保存提交即可</a:t>
            </a:r>
            <a:endParaRPr lang="en-US" altLang="zh-CN" dirty="0"/>
          </a:p>
          <a:p>
            <a:pPr marL="0" indent="0">
              <a:buNone/>
            </a:pPr>
            <a:endParaRPr lang="zh-CN" altLang="en-US" dirty="0"/>
          </a:p>
        </p:txBody>
      </p:sp>
      <p:sp>
        <p:nvSpPr>
          <p:cNvPr id="3" name="标题 2"/>
          <p:cNvSpPr>
            <a:spLocks noGrp="1"/>
          </p:cNvSpPr>
          <p:nvPr>
            <p:ph type="title"/>
          </p:nvPr>
        </p:nvSpPr>
        <p:spPr/>
        <p:txBody>
          <a:bodyPr/>
          <a:lstStyle/>
          <a:p>
            <a:r>
              <a:rPr lang="zh-CN" altLang="en-US" dirty="0"/>
              <a:t>素质测评</a:t>
            </a:r>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6836" y="2996952"/>
            <a:ext cx="6630325" cy="3715268"/>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867833" y="1844824"/>
            <a:ext cx="7408333" cy="3450696"/>
          </a:xfrm>
        </p:spPr>
        <p:txBody>
          <a:bodyPr/>
          <a:lstStyle/>
          <a:p>
            <a:pPr marL="0" indent="0">
              <a:buNone/>
            </a:pPr>
            <a:r>
              <a:rPr lang="zh-CN" altLang="en-US" dirty="0"/>
              <a:t>注意事项：</a:t>
            </a:r>
            <a:endParaRPr lang="en-US" altLang="zh-CN" dirty="0"/>
          </a:p>
          <a:p>
            <a:pPr marL="0" indent="0">
              <a:buNone/>
            </a:pPr>
            <a:r>
              <a:rPr lang="en-US" altLang="zh-CN" dirty="0"/>
              <a:t>1.</a:t>
            </a:r>
            <a:r>
              <a:rPr lang="zh-CN" altLang="en-US" dirty="0"/>
              <a:t>学年总结一旦提交就无法修改了哦；</a:t>
            </a:r>
            <a:endParaRPr lang="en-US" altLang="zh-CN" dirty="0"/>
          </a:p>
          <a:p>
            <a:pPr marL="0" indent="0">
              <a:buNone/>
            </a:pPr>
            <a:r>
              <a:rPr lang="en-US" altLang="zh-CN" dirty="0"/>
              <a:t>2.</a:t>
            </a:r>
            <a:r>
              <a:rPr lang="zh-CN" altLang="en-US" dirty="0"/>
              <a:t>班主任会根据大家的学习成绩和提交的学年总结来进行素质综合测评打分。</a:t>
            </a:r>
          </a:p>
        </p:txBody>
      </p:sp>
      <p:sp>
        <p:nvSpPr>
          <p:cNvPr id="3" name="标题 2"/>
          <p:cNvSpPr>
            <a:spLocks noGrp="1"/>
          </p:cNvSpPr>
          <p:nvPr>
            <p:ph type="title"/>
          </p:nvPr>
        </p:nvSpPr>
        <p:spPr/>
        <p:txBody>
          <a:bodyPr/>
          <a:lstStyle/>
          <a:p>
            <a:r>
              <a:rPr lang="zh-CN" altLang="en-US" dirty="0"/>
              <a:t>素质测评</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波形">
  <a:themeElements>
    <a:clrScheme name="波形">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波形">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波形">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fillRect/>
          </a:stretch>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Waveform</Template>
  <TotalTime>14</TotalTime>
  <Words>336</Words>
  <Application>Microsoft Office PowerPoint</Application>
  <PresentationFormat>全屏显示(4:3)</PresentationFormat>
  <Paragraphs>25</Paragraphs>
  <Slides>8</Slides>
  <Notes>0</Notes>
  <HiddenSlides>0</HiddenSlides>
  <MMClips>0</MMClips>
  <ScaleCrop>false</ScaleCrop>
  <HeadingPairs>
    <vt:vector size="6" baseType="variant">
      <vt:variant>
        <vt:lpstr>已用的字体</vt:lpstr>
      </vt:variant>
      <vt:variant>
        <vt:i4>2</vt:i4>
      </vt:variant>
      <vt:variant>
        <vt:lpstr>主题</vt:lpstr>
      </vt:variant>
      <vt:variant>
        <vt:i4>1</vt:i4>
      </vt:variant>
      <vt:variant>
        <vt:lpstr>幻灯片标题</vt:lpstr>
      </vt:variant>
      <vt:variant>
        <vt:i4>8</vt:i4>
      </vt:variant>
    </vt:vector>
  </HeadingPairs>
  <TitlesOfParts>
    <vt:vector size="11" baseType="lpstr">
      <vt:lpstr>Candara</vt:lpstr>
      <vt:lpstr>Symbol</vt:lpstr>
      <vt:lpstr>波形</vt:lpstr>
      <vt:lpstr>素质综合测评系统使用指南 （学生版）</vt:lpstr>
      <vt:lpstr>前言</vt:lpstr>
      <vt:lpstr>重要提示</vt:lpstr>
      <vt:lpstr>进入系统</vt:lpstr>
      <vt:lpstr>进入系统</vt:lpstr>
      <vt:lpstr>素质测评</vt:lpstr>
      <vt:lpstr>素质测评</vt:lpstr>
      <vt:lpstr>素质测评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奖励评选系统操作指南</dc:title>
  <dc:creator>bianconeri</dc:creator>
  <cp:lastModifiedBy>L TL</cp:lastModifiedBy>
  <cp:revision>43</cp:revision>
  <dcterms:created xsi:type="dcterms:W3CDTF">2015-04-28T08:08:00Z</dcterms:created>
  <dcterms:modified xsi:type="dcterms:W3CDTF">2020-09-07T08:02:14Z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2052-10.1.0.6690</vt:lpwstr>
  </property>
</Properties>
</file>