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0" r:id="rId2"/>
  </p:sldMasterIdLst>
  <p:notesMasterIdLst>
    <p:notesMasterId r:id="rId47"/>
  </p:notesMasterIdLst>
  <p:sldIdLst>
    <p:sldId id="259" r:id="rId3"/>
    <p:sldId id="257" r:id="rId4"/>
    <p:sldId id="258" r:id="rId5"/>
    <p:sldId id="260" r:id="rId6"/>
    <p:sldId id="296" r:id="rId7"/>
    <p:sldId id="286" r:id="rId8"/>
    <p:sldId id="287" r:id="rId9"/>
    <p:sldId id="288" r:id="rId10"/>
    <p:sldId id="289" r:id="rId11"/>
    <p:sldId id="290" r:id="rId12"/>
    <p:sldId id="291" r:id="rId13"/>
    <p:sldId id="292" r:id="rId14"/>
    <p:sldId id="293" r:id="rId15"/>
    <p:sldId id="294" r:id="rId16"/>
    <p:sldId id="295"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 id="297" r:id="rId42"/>
    <p:sldId id="298" r:id="rId43"/>
    <p:sldId id="299" r:id="rId44"/>
    <p:sldId id="300" r:id="rId45"/>
    <p:sldId id="301" r:id="rId46"/>
  </p:sldIdLst>
  <p:sldSz cx="9144000" cy="6858000" type="screen4x3"/>
  <p:notesSz cx="6858000" cy="9144000"/>
  <p:embeddedFontLst>
    <p:embeddedFont>
      <p:font typeface="Shruti" pitchFamily="34" charset="0"/>
      <p:regular r:id="rId48"/>
      <p:bold r:id="rId49"/>
    </p:embeddedFont>
    <p:embeddedFont>
      <p:font typeface="仿宋" pitchFamily="49" charset="-122"/>
      <p:regular r:id="rId50"/>
    </p:embeddedFont>
    <p:embeddedFont>
      <p:font typeface="华文楷体" pitchFamily="2" charset="-122"/>
      <p:regular r:id="rId51"/>
    </p:embeddedFont>
    <p:embeddedFont>
      <p:font typeface="华文行楷" pitchFamily="2" charset="-122"/>
      <p:regular r:id="rId52"/>
    </p:embeddedFont>
    <p:embeddedFont>
      <p:font typeface="楷体" pitchFamily="49" charset="-122"/>
      <p:regular r:id="rId53"/>
    </p:embeddedFont>
    <p:embeddedFont>
      <p:font typeface="华康俪金黑W8(P)" pitchFamily="34" charset="-122"/>
      <p:regular r:id="rId54"/>
    </p:embeddedFont>
    <p:embeddedFont>
      <p:font typeface="华康标题宋W9(P)" pitchFamily="18" charset="-122"/>
      <p:regular r:id="rId55"/>
    </p:embeddedFont>
    <p:embeddedFont>
      <p:font typeface="微软雅黑" pitchFamily="34" charset="-122"/>
      <p:regular r:id="rId56"/>
      <p:bold r:id="rId57"/>
    </p:embeddedFont>
    <p:embeddedFont>
      <p:font typeface="Calibri" pitchFamily="34" charset="0"/>
      <p:regular r:id="rId58"/>
      <p:bold r:id="rId59"/>
      <p:italic r:id="rId60"/>
      <p:boldItalic r:id="rId61"/>
    </p:embeddedFont>
    <p:embeddedFont>
      <p:font typeface="Japanese Brush" pitchFamily="2" charset="0"/>
      <p:regular r:id="rId62"/>
    </p:embeddedFont>
    <p:embeddedFont>
      <p:font typeface="黑体" pitchFamily="49" charset="-122"/>
      <p:regular r:id="rId63"/>
    </p:embeddedFont>
    <p:embeddedFont>
      <p:font typeface="华文细黑" pitchFamily="2" charset="-122"/>
      <p:regular r:id="rId6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1133"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font" Target="fonts/font16.fntdata"/><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6.fntdata"/><Relationship Id="rId58" Type="http://schemas.openxmlformats.org/officeDocument/2006/relationships/font" Target="fonts/font11.fntdata"/><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2.fntdata"/><Relationship Id="rId57" Type="http://schemas.openxmlformats.org/officeDocument/2006/relationships/font" Target="fonts/font10.fntdata"/><Relationship Id="rId61" Type="http://schemas.openxmlformats.org/officeDocument/2006/relationships/font" Target="fonts/font14.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5.fntdata"/><Relationship Id="rId60" Type="http://schemas.openxmlformats.org/officeDocument/2006/relationships/font" Target="fonts/font13.fntdata"/><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font" Target="fonts/font17.fntdata"/><Relationship Id="rId8" Type="http://schemas.openxmlformats.org/officeDocument/2006/relationships/slide" Target="slides/slide6.xml"/><Relationship Id="rId51" Type="http://schemas.openxmlformats.org/officeDocument/2006/relationships/font" Target="fonts/font4.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12.fntdata"/><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7.fntdata"/><Relationship Id="rId62" Type="http://schemas.openxmlformats.org/officeDocument/2006/relationships/font" Target="fonts/font15.fntdata"/></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53074C-0F35-4F09-8795-BA4ED56424FC}" type="doc">
      <dgm:prSet loTypeId="urn:microsoft.com/office/officeart/2005/8/layout/matrix2" loCatId="matrix" qsTypeId="urn:microsoft.com/office/officeart/2005/8/quickstyle/3d1" qsCatId="3D" csTypeId="urn:microsoft.com/office/officeart/2005/8/colors/colorful4" csCatId="colorful" phldr="1"/>
      <dgm:spPr/>
      <dgm:t>
        <a:bodyPr/>
        <a:lstStyle/>
        <a:p>
          <a:endParaRPr lang="zh-CN" altLang="en-US"/>
        </a:p>
      </dgm:t>
    </dgm:pt>
    <dgm:pt modelId="{1F94888A-092A-4F57-8E59-7633BC6A7EBD}">
      <dgm:prSet phldrT="[文本]"/>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CN" altLang="en-US" dirty="0" smtClean="0"/>
            <a:t>岛屿争端影响因素分析</a:t>
          </a:r>
          <a:endParaRPr lang="en-US" altLang="zh-CN" dirty="0" smtClean="0"/>
        </a:p>
        <a:p>
          <a:pPr defTabSz="1733550">
            <a:lnSpc>
              <a:spcPct val="90000"/>
            </a:lnSpc>
            <a:spcBef>
              <a:spcPct val="0"/>
            </a:spcBef>
            <a:spcAft>
              <a:spcPct val="35000"/>
            </a:spcAft>
          </a:pPr>
          <a:endParaRPr lang="zh-CN" altLang="en-US" dirty="0"/>
        </a:p>
      </dgm:t>
    </dgm:pt>
    <dgm:pt modelId="{A764D2B6-6B27-4338-BC47-A885822274A9}" type="parTrans" cxnId="{9FF2C06B-656C-48B1-A3E9-9FBDBF847A6A}">
      <dgm:prSet/>
      <dgm:spPr/>
      <dgm:t>
        <a:bodyPr/>
        <a:lstStyle/>
        <a:p>
          <a:endParaRPr lang="zh-CN" altLang="en-US"/>
        </a:p>
      </dgm:t>
    </dgm:pt>
    <dgm:pt modelId="{E90DCF5A-E101-4C65-BA9A-D0E68A278493}" type="sibTrans" cxnId="{9FF2C06B-656C-48B1-A3E9-9FBDBF847A6A}">
      <dgm:prSet/>
      <dgm:spPr/>
      <dgm:t>
        <a:bodyPr/>
        <a:lstStyle/>
        <a:p>
          <a:endParaRPr lang="zh-CN" altLang="en-US"/>
        </a:p>
      </dgm:t>
    </dgm:pt>
    <dgm:pt modelId="{9D63326A-6221-4AEC-9CBC-91AE7EBB5F4F}">
      <dgm:prSet phldrT="[文本]"/>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CN" altLang="en-US" dirty="0" smtClean="0"/>
            <a:t>岛屿争端的强度分析</a:t>
          </a:r>
          <a:endParaRPr lang="en-US" altLang="zh-CN" dirty="0" smtClean="0"/>
        </a:p>
        <a:p>
          <a:pPr defTabSz="889000">
            <a:lnSpc>
              <a:spcPct val="90000"/>
            </a:lnSpc>
            <a:spcBef>
              <a:spcPct val="0"/>
            </a:spcBef>
            <a:spcAft>
              <a:spcPct val="35000"/>
            </a:spcAft>
          </a:pPr>
          <a:endParaRPr lang="zh-CN" altLang="en-US" dirty="0"/>
        </a:p>
      </dgm:t>
    </dgm:pt>
    <dgm:pt modelId="{CD0F06DF-6A37-4243-8FAE-3BC225CD4411}" type="parTrans" cxnId="{81F8623D-B2B1-4DD0-9C08-B23DF5EFEE0B}">
      <dgm:prSet/>
      <dgm:spPr/>
      <dgm:t>
        <a:bodyPr/>
        <a:lstStyle/>
        <a:p>
          <a:endParaRPr lang="zh-CN" altLang="en-US"/>
        </a:p>
      </dgm:t>
    </dgm:pt>
    <dgm:pt modelId="{580D58CC-E90D-4A5E-A57F-2E668F9F2128}" type="sibTrans" cxnId="{81F8623D-B2B1-4DD0-9C08-B23DF5EFEE0B}">
      <dgm:prSet/>
      <dgm:spPr/>
      <dgm:t>
        <a:bodyPr/>
        <a:lstStyle/>
        <a:p>
          <a:endParaRPr lang="zh-CN" altLang="en-US"/>
        </a:p>
      </dgm:t>
    </dgm:pt>
    <dgm:pt modelId="{11DD4FEF-D541-4D08-8F2E-BA47D496FD25}">
      <dgm:prSet phldrT="[文本]"/>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CN" altLang="en-US" dirty="0" smtClean="0"/>
            <a:t>岛屿争端的解决方式分析</a:t>
          </a:r>
          <a:endParaRPr lang="en-US" altLang="zh-CN" dirty="0" smtClean="0"/>
        </a:p>
        <a:p>
          <a:pPr defTabSz="889000">
            <a:lnSpc>
              <a:spcPct val="90000"/>
            </a:lnSpc>
            <a:spcBef>
              <a:spcPct val="0"/>
            </a:spcBef>
            <a:spcAft>
              <a:spcPct val="35000"/>
            </a:spcAft>
          </a:pPr>
          <a:endParaRPr lang="zh-CN" altLang="en-US" dirty="0"/>
        </a:p>
      </dgm:t>
    </dgm:pt>
    <dgm:pt modelId="{7F5370F4-FDBC-42E0-9BDB-56BC2742DA92}" type="parTrans" cxnId="{D585305A-7CF0-4B26-A1B2-046FD1F2B362}">
      <dgm:prSet/>
      <dgm:spPr/>
      <dgm:t>
        <a:bodyPr/>
        <a:lstStyle/>
        <a:p>
          <a:endParaRPr lang="zh-CN" altLang="en-US"/>
        </a:p>
      </dgm:t>
    </dgm:pt>
    <dgm:pt modelId="{E531F6B5-2656-4DE0-A36C-BE17FBE7D707}" type="sibTrans" cxnId="{D585305A-7CF0-4B26-A1B2-046FD1F2B362}">
      <dgm:prSet/>
      <dgm:spPr/>
      <dgm:t>
        <a:bodyPr/>
        <a:lstStyle/>
        <a:p>
          <a:endParaRPr lang="zh-CN" altLang="en-US"/>
        </a:p>
      </dgm:t>
    </dgm:pt>
    <dgm:pt modelId="{ECE7F5A8-C686-4198-BF5A-6C4973D8E101}">
      <dgm:prSet phldrT="[文本]"/>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CN" altLang="en-US" dirty="0" smtClean="0"/>
            <a:t>岛屿争端的类型分析</a:t>
          </a:r>
        </a:p>
        <a:p>
          <a:pPr defTabSz="889000">
            <a:lnSpc>
              <a:spcPct val="90000"/>
            </a:lnSpc>
            <a:spcBef>
              <a:spcPct val="0"/>
            </a:spcBef>
            <a:spcAft>
              <a:spcPct val="35000"/>
            </a:spcAft>
          </a:pPr>
          <a:endParaRPr lang="zh-CN" altLang="en-US" dirty="0"/>
        </a:p>
      </dgm:t>
    </dgm:pt>
    <dgm:pt modelId="{E3562F30-639F-44AE-95B0-725CC23D30DA}" type="parTrans" cxnId="{24E21AEF-1AB2-4EA1-BF30-F8A8B942781E}">
      <dgm:prSet/>
      <dgm:spPr/>
      <dgm:t>
        <a:bodyPr/>
        <a:lstStyle/>
        <a:p>
          <a:endParaRPr lang="zh-CN" altLang="en-US"/>
        </a:p>
      </dgm:t>
    </dgm:pt>
    <dgm:pt modelId="{0DC2D2E1-1950-49AE-AAAD-E8A7B406B6CA}" type="sibTrans" cxnId="{24E21AEF-1AB2-4EA1-BF30-F8A8B942781E}">
      <dgm:prSet/>
      <dgm:spPr/>
      <dgm:t>
        <a:bodyPr/>
        <a:lstStyle/>
        <a:p>
          <a:endParaRPr lang="zh-CN" altLang="en-US"/>
        </a:p>
      </dgm:t>
    </dgm:pt>
    <dgm:pt modelId="{FC2035EF-ABB8-4B0E-AE8E-825EDA03BADD}" type="pres">
      <dgm:prSet presAssocID="{D753074C-0F35-4F09-8795-BA4ED56424FC}" presName="matrix" presStyleCnt="0">
        <dgm:presLayoutVars>
          <dgm:chMax val="1"/>
          <dgm:dir/>
          <dgm:resizeHandles val="exact"/>
        </dgm:presLayoutVars>
      </dgm:prSet>
      <dgm:spPr/>
      <dgm:t>
        <a:bodyPr/>
        <a:lstStyle/>
        <a:p>
          <a:endParaRPr lang="zh-CN" altLang="en-US"/>
        </a:p>
      </dgm:t>
    </dgm:pt>
    <dgm:pt modelId="{6C3B0D3D-EF98-455C-B475-26F1C1BFB46D}" type="pres">
      <dgm:prSet presAssocID="{D753074C-0F35-4F09-8795-BA4ED56424FC}" presName="axisShape" presStyleLbl="bgShp" presStyleIdx="0" presStyleCnt="1" custScaleX="133496"/>
      <dgm:spPr/>
      <dgm:t>
        <a:bodyPr/>
        <a:lstStyle/>
        <a:p>
          <a:endParaRPr lang="zh-CN" altLang="en-US"/>
        </a:p>
      </dgm:t>
    </dgm:pt>
    <dgm:pt modelId="{AE2D77DA-CACD-4250-8761-5317DED72216}" type="pres">
      <dgm:prSet presAssocID="{D753074C-0F35-4F09-8795-BA4ED56424FC}" presName="rect1" presStyleLbl="node1" presStyleIdx="0" presStyleCnt="4" custLinFactNeighborX="-12306">
        <dgm:presLayoutVars>
          <dgm:chMax val="0"/>
          <dgm:chPref val="0"/>
          <dgm:bulletEnabled val="1"/>
        </dgm:presLayoutVars>
      </dgm:prSet>
      <dgm:spPr/>
      <dgm:t>
        <a:bodyPr/>
        <a:lstStyle/>
        <a:p>
          <a:endParaRPr lang="zh-CN" altLang="en-US"/>
        </a:p>
      </dgm:t>
    </dgm:pt>
    <dgm:pt modelId="{D2B32DBE-0BE4-4B91-BA2D-A045D6C8BCA2}" type="pres">
      <dgm:prSet presAssocID="{D753074C-0F35-4F09-8795-BA4ED56424FC}" presName="rect2" presStyleLbl="node1" presStyleIdx="1" presStyleCnt="4" custLinFactNeighborX="11942">
        <dgm:presLayoutVars>
          <dgm:chMax val="0"/>
          <dgm:chPref val="0"/>
          <dgm:bulletEnabled val="1"/>
        </dgm:presLayoutVars>
      </dgm:prSet>
      <dgm:spPr/>
      <dgm:t>
        <a:bodyPr/>
        <a:lstStyle/>
        <a:p>
          <a:endParaRPr lang="zh-CN" altLang="en-US"/>
        </a:p>
      </dgm:t>
    </dgm:pt>
    <dgm:pt modelId="{8734E808-62A9-4378-9578-4850D56F4AE8}" type="pres">
      <dgm:prSet presAssocID="{D753074C-0F35-4F09-8795-BA4ED56424FC}" presName="rect3" presStyleLbl="node1" presStyleIdx="2" presStyleCnt="4" custLinFactNeighborX="-12306">
        <dgm:presLayoutVars>
          <dgm:chMax val="0"/>
          <dgm:chPref val="0"/>
          <dgm:bulletEnabled val="1"/>
        </dgm:presLayoutVars>
      </dgm:prSet>
      <dgm:spPr/>
      <dgm:t>
        <a:bodyPr/>
        <a:lstStyle/>
        <a:p>
          <a:endParaRPr lang="zh-CN" altLang="en-US"/>
        </a:p>
      </dgm:t>
    </dgm:pt>
    <dgm:pt modelId="{592C0E24-1DD9-445B-B97B-0F44AC869F36}" type="pres">
      <dgm:prSet presAssocID="{D753074C-0F35-4F09-8795-BA4ED56424FC}" presName="rect4" presStyleLbl="node1" presStyleIdx="3" presStyleCnt="4" custLinFactNeighborX="13824">
        <dgm:presLayoutVars>
          <dgm:chMax val="0"/>
          <dgm:chPref val="0"/>
          <dgm:bulletEnabled val="1"/>
        </dgm:presLayoutVars>
      </dgm:prSet>
      <dgm:spPr/>
      <dgm:t>
        <a:bodyPr/>
        <a:lstStyle/>
        <a:p>
          <a:endParaRPr lang="zh-CN" altLang="en-US"/>
        </a:p>
      </dgm:t>
    </dgm:pt>
  </dgm:ptLst>
  <dgm:cxnLst>
    <dgm:cxn modelId="{0A1DA42C-01E6-430C-9401-86D2964C42F2}" type="presOf" srcId="{ECE7F5A8-C686-4198-BF5A-6C4973D8E101}" destId="{592C0E24-1DD9-445B-B97B-0F44AC869F36}" srcOrd="0" destOrd="0" presId="urn:microsoft.com/office/officeart/2005/8/layout/matrix2"/>
    <dgm:cxn modelId="{D585305A-7CF0-4B26-A1B2-046FD1F2B362}" srcId="{D753074C-0F35-4F09-8795-BA4ED56424FC}" destId="{11DD4FEF-D541-4D08-8F2E-BA47D496FD25}" srcOrd="2" destOrd="0" parTransId="{7F5370F4-FDBC-42E0-9BDB-56BC2742DA92}" sibTransId="{E531F6B5-2656-4DE0-A36C-BE17FBE7D707}"/>
    <dgm:cxn modelId="{24E21AEF-1AB2-4EA1-BF30-F8A8B942781E}" srcId="{D753074C-0F35-4F09-8795-BA4ED56424FC}" destId="{ECE7F5A8-C686-4198-BF5A-6C4973D8E101}" srcOrd="3" destOrd="0" parTransId="{E3562F30-639F-44AE-95B0-725CC23D30DA}" sibTransId="{0DC2D2E1-1950-49AE-AAAD-E8A7B406B6CA}"/>
    <dgm:cxn modelId="{D45A9AF0-BCA4-4025-A644-772FF5729909}" type="presOf" srcId="{9D63326A-6221-4AEC-9CBC-91AE7EBB5F4F}" destId="{D2B32DBE-0BE4-4B91-BA2D-A045D6C8BCA2}" srcOrd="0" destOrd="0" presId="urn:microsoft.com/office/officeart/2005/8/layout/matrix2"/>
    <dgm:cxn modelId="{C2311C0E-2E3C-41B4-A5A1-80AFED530938}" type="presOf" srcId="{11DD4FEF-D541-4D08-8F2E-BA47D496FD25}" destId="{8734E808-62A9-4378-9578-4850D56F4AE8}" srcOrd="0" destOrd="0" presId="urn:microsoft.com/office/officeart/2005/8/layout/matrix2"/>
    <dgm:cxn modelId="{71BDE169-ADB5-4133-A83F-BEFABEEA09F3}" type="presOf" srcId="{1F94888A-092A-4F57-8E59-7633BC6A7EBD}" destId="{AE2D77DA-CACD-4250-8761-5317DED72216}" srcOrd="0" destOrd="0" presId="urn:microsoft.com/office/officeart/2005/8/layout/matrix2"/>
    <dgm:cxn modelId="{4A1DBCCE-8ECD-4FB8-8321-1AA4DA5CCC2F}" type="presOf" srcId="{D753074C-0F35-4F09-8795-BA4ED56424FC}" destId="{FC2035EF-ABB8-4B0E-AE8E-825EDA03BADD}" srcOrd="0" destOrd="0" presId="urn:microsoft.com/office/officeart/2005/8/layout/matrix2"/>
    <dgm:cxn modelId="{9FF2C06B-656C-48B1-A3E9-9FBDBF847A6A}" srcId="{D753074C-0F35-4F09-8795-BA4ED56424FC}" destId="{1F94888A-092A-4F57-8E59-7633BC6A7EBD}" srcOrd="0" destOrd="0" parTransId="{A764D2B6-6B27-4338-BC47-A885822274A9}" sibTransId="{E90DCF5A-E101-4C65-BA9A-D0E68A278493}"/>
    <dgm:cxn modelId="{81F8623D-B2B1-4DD0-9C08-B23DF5EFEE0B}" srcId="{D753074C-0F35-4F09-8795-BA4ED56424FC}" destId="{9D63326A-6221-4AEC-9CBC-91AE7EBB5F4F}" srcOrd="1" destOrd="0" parTransId="{CD0F06DF-6A37-4243-8FAE-3BC225CD4411}" sibTransId="{580D58CC-E90D-4A5E-A57F-2E668F9F2128}"/>
    <dgm:cxn modelId="{C9D48258-3266-4697-B361-16EC63FF3BF6}" type="presParOf" srcId="{FC2035EF-ABB8-4B0E-AE8E-825EDA03BADD}" destId="{6C3B0D3D-EF98-455C-B475-26F1C1BFB46D}" srcOrd="0" destOrd="0" presId="urn:microsoft.com/office/officeart/2005/8/layout/matrix2"/>
    <dgm:cxn modelId="{D1CB56F0-0E09-4652-8307-55ACF6D90095}" type="presParOf" srcId="{FC2035EF-ABB8-4B0E-AE8E-825EDA03BADD}" destId="{AE2D77DA-CACD-4250-8761-5317DED72216}" srcOrd="1" destOrd="0" presId="urn:microsoft.com/office/officeart/2005/8/layout/matrix2"/>
    <dgm:cxn modelId="{233197D1-552E-43F3-87F5-77EF2D619913}" type="presParOf" srcId="{FC2035EF-ABB8-4B0E-AE8E-825EDA03BADD}" destId="{D2B32DBE-0BE4-4B91-BA2D-A045D6C8BCA2}" srcOrd="2" destOrd="0" presId="urn:microsoft.com/office/officeart/2005/8/layout/matrix2"/>
    <dgm:cxn modelId="{E6B58EA8-7BE9-4511-8459-C7A430057140}" type="presParOf" srcId="{FC2035EF-ABB8-4B0E-AE8E-825EDA03BADD}" destId="{8734E808-62A9-4378-9578-4850D56F4AE8}" srcOrd="3" destOrd="0" presId="urn:microsoft.com/office/officeart/2005/8/layout/matrix2"/>
    <dgm:cxn modelId="{F0FF7CA3-D827-460D-90CE-526AD045850D}" type="presParOf" srcId="{FC2035EF-ABB8-4B0E-AE8E-825EDA03BADD}" destId="{592C0E24-1DD9-445B-B97B-0F44AC869F36}"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3B0D3D-EF98-455C-B475-26F1C1BFB46D}">
      <dsp:nvSpPr>
        <dsp:cNvPr id="0" name=""/>
        <dsp:cNvSpPr/>
      </dsp:nvSpPr>
      <dsp:spPr>
        <a:xfrm>
          <a:off x="335361" y="0"/>
          <a:ext cx="5425277" cy="4064000"/>
        </a:xfrm>
        <a:prstGeom prst="quadArrow">
          <a:avLst>
            <a:gd name="adj1" fmla="val 2000"/>
            <a:gd name="adj2" fmla="val 4000"/>
            <a:gd name="adj3" fmla="val 5000"/>
          </a:avLst>
        </a:prstGeom>
        <a:gradFill rotWithShape="0">
          <a:gsLst>
            <a:gs pos="0">
              <a:schemeClr val="accent4">
                <a:tint val="40000"/>
                <a:hueOff val="0"/>
                <a:satOff val="0"/>
                <a:lumOff val="0"/>
                <a:alphaOff val="0"/>
                <a:shade val="51000"/>
                <a:satMod val="130000"/>
              </a:schemeClr>
            </a:gs>
            <a:gs pos="80000">
              <a:schemeClr val="accent4">
                <a:tint val="40000"/>
                <a:hueOff val="0"/>
                <a:satOff val="0"/>
                <a:lumOff val="0"/>
                <a:alphaOff val="0"/>
                <a:shade val="93000"/>
                <a:satMod val="130000"/>
              </a:schemeClr>
            </a:gs>
            <a:gs pos="100000">
              <a:schemeClr val="accent4">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AE2D77DA-CACD-4250-8761-5317DED72216}">
      <dsp:nvSpPr>
        <dsp:cNvPr id="0" name=""/>
        <dsp:cNvSpPr/>
      </dsp:nvSpPr>
      <dsp:spPr>
        <a:xfrm>
          <a:off x="1080113" y="264160"/>
          <a:ext cx="1625600" cy="16256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altLang="en-US" sz="2000" kern="1200" dirty="0" smtClean="0"/>
            <a:t>岛屿争端影响因素分析</a:t>
          </a:r>
          <a:endParaRPr lang="en-US" altLang="zh-CN" sz="2000" kern="1200" dirty="0" smtClean="0"/>
        </a:p>
        <a:p>
          <a:pPr lvl="0" algn="ctr" defTabSz="1733550">
            <a:lnSpc>
              <a:spcPct val="90000"/>
            </a:lnSpc>
            <a:spcBef>
              <a:spcPct val="0"/>
            </a:spcBef>
            <a:spcAft>
              <a:spcPct val="35000"/>
            </a:spcAft>
          </a:pPr>
          <a:endParaRPr lang="zh-CN" altLang="en-US" sz="2000" kern="1200" dirty="0"/>
        </a:p>
      </dsp:txBody>
      <dsp:txXfrm>
        <a:off x="1159468" y="343515"/>
        <a:ext cx="1466890" cy="1466890"/>
      </dsp:txXfrm>
    </dsp:sp>
    <dsp:sp modelId="{D2B32DBE-0BE4-4B91-BA2D-A045D6C8BCA2}">
      <dsp:nvSpPr>
        <dsp:cNvPr id="0" name=""/>
        <dsp:cNvSpPr/>
      </dsp:nvSpPr>
      <dsp:spPr>
        <a:xfrm>
          <a:off x="3384369" y="264160"/>
          <a:ext cx="1625600" cy="1625600"/>
        </a:xfrm>
        <a:prstGeom prst="round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altLang="en-US" sz="2000" kern="1200" dirty="0" smtClean="0"/>
            <a:t>岛屿争端的强度分析</a:t>
          </a:r>
          <a:endParaRPr lang="en-US" altLang="zh-CN" sz="2000" kern="1200" dirty="0" smtClean="0"/>
        </a:p>
        <a:p>
          <a:pPr lvl="0" algn="ctr" defTabSz="889000">
            <a:lnSpc>
              <a:spcPct val="90000"/>
            </a:lnSpc>
            <a:spcBef>
              <a:spcPct val="0"/>
            </a:spcBef>
            <a:spcAft>
              <a:spcPct val="35000"/>
            </a:spcAft>
          </a:pPr>
          <a:endParaRPr lang="zh-CN" altLang="en-US" sz="2000" kern="1200" dirty="0"/>
        </a:p>
      </dsp:txBody>
      <dsp:txXfrm>
        <a:off x="3463724" y="343515"/>
        <a:ext cx="1466890" cy="1466890"/>
      </dsp:txXfrm>
    </dsp:sp>
    <dsp:sp modelId="{8734E808-62A9-4378-9578-4850D56F4AE8}">
      <dsp:nvSpPr>
        <dsp:cNvPr id="0" name=""/>
        <dsp:cNvSpPr/>
      </dsp:nvSpPr>
      <dsp:spPr>
        <a:xfrm>
          <a:off x="1080113" y="2174240"/>
          <a:ext cx="1625600" cy="1625600"/>
        </a:xfrm>
        <a:prstGeom prst="round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altLang="en-US" sz="2000" kern="1200" dirty="0" smtClean="0"/>
            <a:t>岛屿争端的解决方式分析</a:t>
          </a:r>
          <a:endParaRPr lang="en-US" altLang="zh-CN" sz="2000" kern="1200" dirty="0" smtClean="0"/>
        </a:p>
        <a:p>
          <a:pPr lvl="0" algn="ctr" defTabSz="889000">
            <a:lnSpc>
              <a:spcPct val="90000"/>
            </a:lnSpc>
            <a:spcBef>
              <a:spcPct val="0"/>
            </a:spcBef>
            <a:spcAft>
              <a:spcPct val="35000"/>
            </a:spcAft>
          </a:pPr>
          <a:endParaRPr lang="zh-CN" altLang="en-US" sz="2000" kern="1200" dirty="0"/>
        </a:p>
      </dsp:txBody>
      <dsp:txXfrm>
        <a:off x="1159468" y="2253595"/>
        <a:ext cx="1466890" cy="1466890"/>
      </dsp:txXfrm>
    </dsp:sp>
    <dsp:sp modelId="{592C0E24-1DD9-445B-B97B-0F44AC869F36}">
      <dsp:nvSpPr>
        <dsp:cNvPr id="0" name=""/>
        <dsp:cNvSpPr/>
      </dsp:nvSpPr>
      <dsp:spPr>
        <a:xfrm>
          <a:off x="3414962" y="2174240"/>
          <a:ext cx="1625600" cy="1625600"/>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zh-CN" altLang="en-US" sz="2000" kern="1200" dirty="0" smtClean="0"/>
            <a:t>岛屿争端的类型分析</a:t>
          </a:r>
        </a:p>
        <a:p>
          <a:pPr lvl="0" algn="ctr" defTabSz="889000">
            <a:lnSpc>
              <a:spcPct val="90000"/>
            </a:lnSpc>
            <a:spcBef>
              <a:spcPct val="0"/>
            </a:spcBef>
            <a:spcAft>
              <a:spcPct val="35000"/>
            </a:spcAft>
          </a:pPr>
          <a:endParaRPr lang="zh-CN" altLang="en-US" sz="2000" kern="1200" dirty="0"/>
        </a:p>
      </dsp:txBody>
      <dsp:txXfrm>
        <a:off x="3494317" y="2253595"/>
        <a:ext cx="1466890" cy="1466890"/>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CBEA5A-5E8B-49C5-95CC-83C93FF1F235}" type="datetimeFigureOut">
              <a:rPr lang="zh-CN" altLang="en-US" smtClean="0"/>
              <a:t>2013/10/25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69084F-CB5E-4455-B6D6-2CAE52938053}" type="slidenum">
              <a:rPr lang="zh-CN" altLang="en-US" smtClean="0"/>
              <a:t>‹#›</a:t>
            </a:fld>
            <a:endParaRPr lang="zh-CN" altLang="en-US"/>
          </a:p>
        </p:txBody>
      </p:sp>
    </p:spTree>
    <p:extLst>
      <p:ext uri="{BB962C8B-B14F-4D97-AF65-F5344CB8AC3E}">
        <p14:creationId xmlns:p14="http://schemas.microsoft.com/office/powerpoint/2010/main" val="574939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36E6696-5416-4CE8-B410-3EB7D5BAC934}" type="slidenum">
              <a:rPr lang="zh-CN" altLang="en-US" smtClean="0"/>
              <a:pPr/>
              <a:t>18</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2537019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2838225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128767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33492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17571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2" y="-19108"/>
            <a:ext cx="2562824" cy="2512004"/>
          </a:xfrm>
          <a:prstGeom prst="rect">
            <a:avLst/>
          </a:prstGeom>
        </p:spPr>
      </p:pic>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TextBox 6"/>
          <p:cNvSpPr txBox="1"/>
          <p:nvPr userDrawn="1"/>
        </p:nvSpPr>
        <p:spPr>
          <a:xfrm>
            <a:off x="35496" y="44624"/>
            <a:ext cx="1627369" cy="1231106"/>
          </a:xfrm>
          <a:prstGeom prst="rect">
            <a:avLst/>
          </a:prstGeom>
          <a:noFill/>
        </p:spPr>
        <p:txBody>
          <a:bodyPr wrap="none" rtlCol="0">
            <a:spAutoFit/>
          </a:bodyPr>
          <a:lstStyle/>
          <a:p>
            <a:r>
              <a:rPr lang="zh-CN" altLang="en-US" sz="2800" dirty="0">
                <a:solidFill>
                  <a:prstClr val="white">
                    <a:lumMod val="95000"/>
                  </a:prstClr>
                </a:solidFill>
                <a:latin typeface="华文细黑" pitchFamily="2" charset="-122"/>
                <a:ea typeface="华文细黑" pitchFamily="2" charset="-122"/>
              </a:rPr>
              <a:t>中山实践</a:t>
            </a:r>
            <a:endParaRPr lang="en-US" altLang="zh-CN" sz="2800" dirty="0">
              <a:solidFill>
                <a:prstClr val="white">
                  <a:lumMod val="95000"/>
                </a:prstClr>
              </a:solidFill>
              <a:latin typeface="华文细黑" pitchFamily="2" charset="-122"/>
              <a:ea typeface="华文细黑" pitchFamily="2" charset="-122"/>
            </a:endParaRPr>
          </a:p>
          <a:p>
            <a:r>
              <a:rPr lang="zh-CN" altLang="en-US" sz="2800" dirty="0">
                <a:solidFill>
                  <a:prstClr val="white">
                    <a:lumMod val="95000"/>
                  </a:prstClr>
                </a:solidFill>
                <a:latin typeface="华文细黑" pitchFamily="2" charset="-122"/>
                <a:ea typeface="华文细黑" pitchFamily="2" charset="-122"/>
              </a:rPr>
              <a:t>分享会</a:t>
            </a:r>
            <a:endParaRPr lang="en-US" altLang="zh-CN" sz="2400" dirty="0">
              <a:solidFill>
                <a:prstClr val="white">
                  <a:lumMod val="95000"/>
                </a:prstClr>
              </a:solidFill>
              <a:latin typeface="华文细黑" pitchFamily="2" charset="-122"/>
              <a:ea typeface="华文细黑" pitchFamily="2" charset="-122"/>
            </a:endParaRPr>
          </a:p>
          <a:p>
            <a:r>
              <a:rPr lang="zh-CN" altLang="en-US" dirty="0">
                <a:solidFill>
                  <a:prstClr val="white">
                    <a:lumMod val="95000"/>
                  </a:prstClr>
                </a:solidFill>
                <a:latin typeface="华文细黑" pitchFamily="2" charset="-122"/>
                <a:ea typeface="华文细黑" pitchFamily="2" charset="-122"/>
              </a:rPr>
              <a:t>张  亮</a:t>
            </a:r>
          </a:p>
        </p:txBody>
      </p:sp>
    </p:spTree>
    <p:extLst>
      <p:ext uri="{BB962C8B-B14F-4D97-AF65-F5344CB8AC3E}">
        <p14:creationId xmlns:p14="http://schemas.microsoft.com/office/powerpoint/2010/main" val="16589689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3667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2" y="-19108"/>
            <a:ext cx="2562824" cy="2512004"/>
          </a:xfrm>
          <a:prstGeom prst="rect">
            <a:avLst/>
          </a:prstGeom>
        </p:spPr>
      </p:pic>
      <p:sp>
        <p:nvSpPr>
          <p:cNvPr id="2" name="标题 1"/>
          <p:cNvSpPr>
            <a:spLocks noGrp="1"/>
          </p:cNvSpPr>
          <p:nvPr>
            <p:ph type="title"/>
          </p:nvPr>
        </p:nvSpPr>
        <p:spPr/>
        <p:txBody>
          <a:bodyPr/>
          <a:lstStyle>
            <a:lvl1pPr>
              <a:defRPr>
                <a:latin typeface="Adobe 明體 Std L" pitchFamily="18" charset="-128"/>
                <a:ea typeface="Adobe 明體 Std L" pitchFamily="18" charset="-128"/>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atin typeface="微软雅黑" pitchFamily="34" charset="-122"/>
                <a:ea typeface="微软雅黑"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atin typeface="华文细黑" pitchFamily="2" charset="-122"/>
                <a:ea typeface="华文细黑" pitchFamily="2" charset="-122"/>
              </a:defRPr>
            </a:lvl1pPr>
            <a:lvl2pPr>
              <a:defRPr sz="2000">
                <a:latin typeface="Adobe 明體 Std L" pitchFamily="18" charset="-128"/>
                <a:ea typeface="Adobe 明體 Std L" pitchFamily="18" charset="-128"/>
              </a:defRPr>
            </a:lvl2pPr>
            <a:lvl3pPr>
              <a:defRPr sz="1800">
                <a:latin typeface="Adobe 明體 Std L" pitchFamily="18" charset="-128"/>
                <a:ea typeface="Adobe 明體 Std L" pitchFamily="18" charset="-128"/>
              </a:defRPr>
            </a:lvl3pPr>
            <a:lvl4pPr>
              <a:defRPr sz="1600">
                <a:latin typeface="Adobe 明體 Std L" pitchFamily="18" charset="-128"/>
                <a:ea typeface="Adobe 明體 Std L" pitchFamily="18" charset="-128"/>
              </a:defRPr>
            </a:lvl4pPr>
            <a:lvl5pPr>
              <a:defRPr sz="1600">
                <a:latin typeface="Adobe 明體 Std L" pitchFamily="18" charset="-128"/>
                <a:ea typeface="Adobe 明體 Std L" pitchFamily="18" charset="-128"/>
              </a:defRPr>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1" name="TextBox 10"/>
          <p:cNvSpPr txBox="1"/>
          <p:nvPr userDrawn="1"/>
        </p:nvSpPr>
        <p:spPr>
          <a:xfrm>
            <a:off x="35496" y="44624"/>
            <a:ext cx="1627369" cy="1231106"/>
          </a:xfrm>
          <a:prstGeom prst="rect">
            <a:avLst/>
          </a:prstGeom>
          <a:noFill/>
        </p:spPr>
        <p:txBody>
          <a:bodyPr wrap="none" rtlCol="0">
            <a:spAutoFit/>
          </a:bodyPr>
          <a:lstStyle/>
          <a:p>
            <a:r>
              <a:rPr lang="zh-CN" altLang="en-US" sz="2800" dirty="0">
                <a:solidFill>
                  <a:prstClr val="white">
                    <a:lumMod val="95000"/>
                  </a:prstClr>
                </a:solidFill>
                <a:latin typeface="华文细黑" pitchFamily="2" charset="-122"/>
                <a:ea typeface="华文细黑" pitchFamily="2" charset="-122"/>
              </a:rPr>
              <a:t>中山实践</a:t>
            </a:r>
            <a:endParaRPr lang="en-US" altLang="zh-CN" sz="2800" dirty="0">
              <a:solidFill>
                <a:prstClr val="white">
                  <a:lumMod val="95000"/>
                </a:prstClr>
              </a:solidFill>
              <a:latin typeface="华文细黑" pitchFamily="2" charset="-122"/>
              <a:ea typeface="华文细黑" pitchFamily="2" charset="-122"/>
            </a:endParaRPr>
          </a:p>
          <a:p>
            <a:r>
              <a:rPr lang="zh-CN" altLang="en-US" sz="2800" dirty="0">
                <a:solidFill>
                  <a:prstClr val="white">
                    <a:lumMod val="95000"/>
                  </a:prstClr>
                </a:solidFill>
                <a:latin typeface="华文细黑" pitchFamily="2" charset="-122"/>
                <a:ea typeface="华文细黑" pitchFamily="2" charset="-122"/>
              </a:rPr>
              <a:t>分享会</a:t>
            </a:r>
            <a:endParaRPr lang="en-US" altLang="zh-CN" sz="2400" dirty="0">
              <a:solidFill>
                <a:prstClr val="white">
                  <a:lumMod val="95000"/>
                </a:prstClr>
              </a:solidFill>
              <a:latin typeface="华文细黑" pitchFamily="2" charset="-122"/>
              <a:ea typeface="华文细黑" pitchFamily="2" charset="-122"/>
            </a:endParaRPr>
          </a:p>
          <a:p>
            <a:r>
              <a:rPr lang="zh-CN" altLang="en-US" dirty="0">
                <a:solidFill>
                  <a:prstClr val="white">
                    <a:lumMod val="95000"/>
                  </a:prstClr>
                </a:solidFill>
                <a:latin typeface="华文细黑" pitchFamily="2" charset="-122"/>
                <a:ea typeface="华文细黑" pitchFamily="2" charset="-122"/>
              </a:rPr>
              <a:t>张  亮</a:t>
            </a:r>
          </a:p>
        </p:txBody>
      </p:sp>
    </p:spTree>
    <p:extLst>
      <p:ext uri="{BB962C8B-B14F-4D97-AF65-F5344CB8AC3E}">
        <p14:creationId xmlns:p14="http://schemas.microsoft.com/office/powerpoint/2010/main" val="16636638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2" y="-19108"/>
            <a:ext cx="2562824" cy="2512004"/>
          </a:xfrm>
          <a:prstGeom prst="rect">
            <a:avLst/>
          </a:prstGeom>
        </p:spPr>
      </p:pic>
      <p:sp>
        <p:nvSpPr>
          <p:cNvPr id="7" name="TextBox 6"/>
          <p:cNvSpPr txBox="1"/>
          <p:nvPr userDrawn="1"/>
        </p:nvSpPr>
        <p:spPr>
          <a:xfrm>
            <a:off x="35496" y="44624"/>
            <a:ext cx="1627369" cy="1231106"/>
          </a:xfrm>
          <a:prstGeom prst="rect">
            <a:avLst/>
          </a:prstGeom>
          <a:noFill/>
        </p:spPr>
        <p:txBody>
          <a:bodyPr wrap="none" rtlCol="0">
            <a:spAutoFit/>
          </a:bodyPr>
          <a:lstStyle/>
          <a:p>
            <a:r>
              <a:rPr lang="zh-CN" altLang="en-US" sz="2800" dirty="0">
                <a:solidFill>
                  <a:prstClr val="white">
                    <a:lumMod val="95000"/>
                  </a:prstClr>
                </a:solidFill>
                <a:latin typeface="华文细黑" pitchFamily="2" charset="-122"/>
                <a:ea typeface="华文细黑" pitchFamily="2" charset="-122"/>
              </a:rPr>
              <a:t>中山实践</a:t>
            </a:r>
            <a:endParaRPr lang="en-US" altLang="zh-CN" sz="2800" dirty="0">
              <a:solidFill>
                <a:prstClr val="white">
                  <a:lumMod val="95000"/>
                </a:prstClr>
              </a:solidFill>
              <a:latin typeface="华文细黑" pitchFamily="2" charset="-122"/>
              <a:ea typeface="华文细黑" pitchFamily="2" charset="-122"/>
            </a:endParaRPr>
          </a:p>
          <a:p>
            <a:r>
              <a:rPr lang="zh-CN" altLang="en-US" sz="2800" dirty="0">
                <a:solidFill>
                  <a:prstClr val="white">
                    <a:lumMod val="95000"/>
                  </a:prstClr>
                </a:solidFill>
                <a:latin typeface="华文细黑" pitchFamily="2" charset="-122"/>
                <a:ea typeface="华文细黑" pitchFamily="2" charset="-122"/>
              </a:rPr>
              <a:t>分享会</a:t>
            </a:r>
            <a:endParaRPr lang="en-US" altLang="zh-CN" sz="2400" dirty="0">
              <a:solidFill>
                <a:prstClr val="white">
                  <a:lumMod val="95000"/>
                </a:prstClr>
              </a:solidFill>
              <a:latin typeface="华文细黑" pitchFamily="2" charset="-122"/>
              <a:ea typeface="华文细黑" pitchFamily="2" charset="-122"/>
            </a:endParaRPr>
          </a:p>
          <a:p>
            <a:r>
              <a:rPr lang="zh-CN" altLang="en-US" dirty="0">
                <a:solidFill>
                  <a:prstClr val="white">
                    <a:lumMod val="95000"/>
                  </a:prstClr>
                </a:solidFill>
                <a:latin typeface="华文细黑" pitchFamily="2" charset="-122"/>
                <a:ea typeface="华文细黑" pitchFamily="2" charset="-122"/>
              </a:rPr>
              <a:t>张  亮</a:t>
            </a:r>
          </a:p>
        </p:txBody>
      </p:sp>
    </p:spTree>
    <p:extLst>
      <p:ext uri="{BB962C8B-B14F-4D97-AF65-F5344CB8AC3E}">
        <p14:creationId xmlns:p14="http://schemas.microsoft.com/office/powerpoint/2010/main" val="724054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2" y="-19108"/>
            <a:ext cx="2562824" cy="2512004"/>
          </a:xfrm>
          <a:prstGeom prst="rect">
            <a:avLst/>
          </a:prstGeom>
        </p:spPr>
      </p:pic>
      <p:sp>
        <p:nvSpPr>
          <p:cNvPr id="2" name="日期占位符 1"/>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
        <p:nvSpPr>
          <p:cNvPr id="5" name="TextBox 4"/>
          <p:cNvSpPr txBox="1"/>
          <p:nvPr userDrawn="1"/>
        </p:nvSpPr>
        <p:spPr>
          <a:xfrm>
            <a:off x="35496" y="44624"/>
            <a:ext cx="1627369" cy="1231106"/>
          </a:xfrm>
          <a:prstGeom prst="rect">
            <a:avLst/>
          </a:prstGeom>
          <a:noFill/>
        </p:spPr>
        <p:txBody>
          <a:bodyPr wrap="none" rtlCol="0">
            <a:spAutoFit/>
          </a:bodyPr>
          <a:lstStyle/>
          <a:p>
            <a:r>
              <a:rPr lang="zh-CN" altLang="en-US" sz="2800" dirty="0">
                <a:solidFill>
                  <a:prstClr val="white">
                    <a:lumMod val="95000"/>
                  </a:prstClr>
                </a:solidFill>
                <a:latin typeface="华文细黑" pitchFamily="2" charset="-122"/>
                <a:ea typeface="华文细黑" pitchFamily="2" charset="-122"/>
              </a:rPr>
              <a:t>中山实践</a:t>
            </a:r>
            <a:endParaRPr lang="en-US" altLang="zh-CN" sz="2800" dirty="0">
              <a:solidFill>
                <a:prstClr val="white">
                  <a:lumMod val="95000"/>
                </a:prstClr>
              </a:solidFill>
              <a:latin typeface="华文细黑" pitchFamily="2" charset="-122"/>
              <a:ea typeface="华文细黑" pitchFamily="2" charset="-122"/>
            </a:endParaRPr>
          </a:p>
          <a:p>
            <a:r>
              <a:rPr lang="zh-CN" altLang="en-US" sz="2800" dirty="0">
                <a:solidFill>
                  <a:prstClr val="white">
                    <a:lumMod val="95000"/>
                  </a:prstClr>
                </a:solidFill>
                <a:latin typeface="华文细黑" pitchFamily="2" charset="-122"/>
                <a:ea typeface="华文细黑" pitchFamily="2" charset="-122"/>
              </a:rPr>
              <a:t>分享会</a:t>
            </a:r>
            <a:endParaRPr lang="en-US" altLang="zh-CN" sz="2400" dirty="0">
              <a:solidFill>
                <a:prstClr val="white">
                  <a:lumMod val="95000"/>
                </a:prstClr>
              </a:solidFill>
              <a:latin typeface="华文细黑" pitchFamily="2" charset="-122"/>
              <a:ea typeface="华文细黑" pitchFamily="2" charset="-122"/>
            </a:endParaRPr>
          </a:p>
          <a:p>
            <a:r>
              <a:rPr lang="zh-CN" altLang="en-US" dirty="0">
                <a:solidFill>
                  <a:prstClr val="white">
                    <a:lumMod val="95000"/>
                  </a:prstClr>
                </a:solidFill>
                <a:latin typeface="华文细黑" pitchFamily="2" charset="-122"/>
                <a:ea typeface="华文细黑" pitchFamily="2" charset="-122"/>
              </a:rPr>
              <a:t>张  亮</a:t>
            </a:r>
          </a:p>
        </p:txBody>
      </p:sp>
    </p:spTree>
    <p:extLst>
      <p:ext uri="{BB962C8B-B14F-4D97-AF65-F5344CB8AC3E}">
        <p14:creationId xmlns:p14="http://schemas.microsoft.com/office/powerpoint/2010/main" val="2831552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2" y="-19108"/>
            <a:ext cx="2562824" cy="2512004"/>
          </a:xfrm>
          <a:prstGeom prst="rect">
            <a:avLst/>
          </a:prstGeom>
        </p:spPr>
      </p:pic>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
        <p:nvSpPr>
          <p:cNvPr id="8" name="TextBox 7"/>
          <p:cNvSpPr txBox="1"/>
          <p:nvPr userDrawn="1"/>
        </p:nvSpPr>
        <p:spPr>
          <a:xfrm>
            <a:off x="35496" y="44624"/>
            <a:ext cx="1627369" cy="1231106"/>
          </a:xfrm>
          <a:prstGeom prst="rect">
            <a:avLst/>
          </a:prstGeom>
          <a:noFill/>
        </p:spPr>
        <p:txBody>
          <a:bodyPr wrap="none" rtlCol="0">
            <a:spAutoFit/>
          </a:bodyPr>
          <a:lstStyle/>
          <a:p>
            <a:r>
              <a:rPr lang="zh-CN" altLang="en-US" sz="2800" dirty="0">
                <a:solidFill>
                  <a:prstClr val="white">
                    <a:lumMod val="95000"/>
                  </a:prstClr>
                </a:solidFill>
                <a:latin typeface="华文细黑" pitchFamily="2" charset="-122"/>
                <a:ea typeface="华文细黑" pitchFamily="2" charset="-122"/>
              </a:rPr>
              <a:t>中山实践</a:t>
            </a:r>
            <a:endParaRPr lang="en-US" altLang="zh-CN" sz="2800" dirty="0">
              <a:solidFill>
                <a:prstClr val="white">
                  <a:lumMod val="95000"/>
                </a:prstClr>
              </a:solidFill>
              <a:latin typeface="华文细黑" pitchFamily="2" charset="-122"/>
              <a:ea typeface="华文细黑" pitchFamily="2" charset="-122"/>
            </a:endParaRPr>
          </a:p>
          <a:p>
            <a:r>
              <a:rPr lang="zh-CN" altLang="en-US" sz="2800" dirty="0">
                <a:solidFill>
                  <a:prstClr val="white">
                    <a:lumMod val="95000"/>
                  </a:prstClr>
                </a:solidFill>
                <a:latin typeface="华文细黑" pitchFamily="2" charset="-122"/>
                <a:ea typeface="华文细黑" pitchFamily="2" charset="-122"/>
              </a:rPr>
              <a:t>分享会</a:t>
            </a:r>
            <a:endParaRPr lang="en-US" altLang="zh-CN" sz="2400" dirty="0">
              <a:solidFill>
                <a:prstClr val="white">
                  <a:lumMod val="95000"/>
                </a:prstClr>
              </a:solidFill>
              <a:latin typeface="华文细黑" pitchFamily="2" charset="-122"/>
              <a:ea typeface="华文细黑" pitchFamily="2" charset="-122"/>
            </a:endParaRPr>
          </a:p>
          <a:p>
            <a:r>
              <a:rPr lang="zh-CN" altLang="en-US" dirty="0">
                <a:solidFill>
                  <a:prstClr val="white">
                    <a:lumMod val="95000"/>
                  </a:prstClr>
                </a:solidFill>
                <a:latin typeface="华文细黑" pitchFamily="2" charset="-122"/>
                <a:ea typeface="华文细黑" pitchFamily="2" charset="-122"/>
              </a:rPr>
              <a:t>张  亮</a:t>
            </a:r>
          </a:p>
        </p:txBody>
      </p:sp>
    </p:spTree>
    <p:extLst>
      <p:ext uri="{BB962C8B-B14F-4D97-AF65-F5344CB8AC3E}">
        <p14:creationId xmlns:p14="http://schemas.microsoft.com/office/powerpoint/2010/main" val="341678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4374506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2" y="-19108"/>
            <a:ext cx="2562824" cy="2512004"/>
          </a:xfrm>
          <a:prstGeom prst="rect">
            <a:avLst/>
          </a:prstGeom>
        </p:spPr>
      </p:pic>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
        <p:nvSpPr>
          <p:cNvPr id="8" name="TextBox 7"/>
          <p:cNvSpPr txBox="1"/>
          <p:nvPr userDrawn="1"/>
        </p:nvSpPr>
        <p:spPr>
          <a:xfrm>
            <a:off x="35496" y="44624"/>
            <a:ext cx="1627369" cy="1231106"/>
          </a:xfrm>
          <a:prstGeom prst="rect">
            <a:avLst/>
          </a:prstGeom>
          <a:noFill/>
        </p:spPr>
        <p:txBody>
          <a:bodyPr wrap="none" rtlCol="0">
            <a:spAutoFit/>
          </a:bodyPr>
          <a:lstStyle/>
          <a:p>
            <a:r>
              <a:rPr lang="zh-CN" altLang="en-US" sz="2800" dirty="0">
                <a:solidFill>
                  <a:prstClr val="white">
                    <a:lumMod val="95000"/>
                  </a:prstClr>
                </a:solidFill>
                <a:latin typeface="华文细黑" pitchFamily="2" charset="-122"/>
                <a:ea typeface="华文细黑" pitchFamily="2" charset="-122"/>
              </a:rPr>
              <a:t>中山实践</a:t>
            </a:r>
            <a:endParaRPr lang="en-US" altLang="zh-CN" sz="2800" dirty="0">
              <a:solidFill>
                <a:prstClr val="white">
                  <a:lumMod val="95000"/>
                </a:prstClr>
              </a:solidFill>
              <a:latin typeface="华文细黑" pitchFamily="2" charset="-122"/>
              <a:ea typeface="华文细黑" pitchFamily="2" charset="-122"/>
            </a:endParaRPr>
          </a:p>
          <a:p>
            <a:r>
              <a:rPr lang="zh-CN" altLang="en-US" sz="2800" dirty="0">
                <a:solidFill>
                  <a:prstClr val="white">
                    <a:lumMod val="95000"/>
                  </a:prstClr>
                </a:solidFill>
                <a:latin typeface="华文细黑" pitchFamily="2" charset="-122"/>
                <a:ea typeface="华文细黑" pitchFamily="2" charset="-122"/>
              </a:rPr>
              <a:t>分享会</a:t>
            </a:r>
            <a:endParaRPr lang="en-US" altLang="zh-CN" sz="2400" dirty="0">
              <a:solidFill>
                <a:prstClr val="white">
                  <a:lumMod val="95000"/>
                </a:prstClr>
              </a:solidFill>
              <a:latin typeface="华文细黑" pitchFamily="2" charset="-122"/>
              <a:ea typeface="华文细黑" pitchFamily="2" charset="-122"/>
            </a:endParaRPr>
          </a:p>
          <a:p>
            <a:r>
              <a:rPr lang="zh-CN" altLang="en-US" dirty="0">
                <a:solidFill>
                  <a:prstClr val="white">
                    <a:lumMod val="95000"/>
                  </a:prstClr>
                </a:solidFill>
                <a:latin typeface="华文细黑" pitchFamily="2" charset="-122"/>
                <a:ea typeface="华文细黑" pitchFamily="2" charset="-122"/>
              </a:rPr>
              <a:t>张  亮</a:t>
            </a:r>
          </a:p>
        </p:txBody>
      </p:sp>
    </p:spTree>
    <p:extLst>
      <p:ext uri="{BB962C8B-B14F-4D97-AF65-F5344CB8AC3E}">
        <p14:creationId xmlns:p14="http://schemas.microsoft.com/office/powerpoint/2010/main" val="25815517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2" y="-19108"/>
            <a:ext cx="2562824" cy="2512004"/>
          </a:xfrm>
          <a:prstGeom prst="rect">
            <a:avLst/>
          </a:prstGeom>
        </p:spPr>
      </p:pic>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TextBox 6"/>
          <p:cNvSpPr txBox="1"/>
          <p:nvPr userDrawn="1"/>
        </p:nvSpPr>
        <p:spPr>
          <a:xfrm>
            <a:off x="35496" y="44624"/>
            <a:ext cx="1627369" cy="1231106"/>
          </a:xfrm>
          <a:prstGeom prst="rect">
            <a:avLst/>
          </a:prstGeom>
          <a:noFill/>
        </p:spPr>
        <p:txBody>
          <a:bodyPr wrap="none" rtlCol="0">
            <a:spAutoFit/>
          </a:bodyPr>
          <a:lstStyle/>
          <a:p>
            <a:r>
              <a:rPr lang="zh-CN" altLang="en-US" sz="2800" dirty="0">
                <a:solidFill>
                  <a:prstClr val="white">
                    <a:lumMod val="95000"/>
                  </a:prstClr>
                </a:solidFill>
                <a:latin typeface="华文细黑" pitchFamily="2" charset="-122"/>
                <a:ea typeface="华文细黑" pitchFamily="2" charset="-122"/>
              </a:rPr>
              <a:t>中山实践</a:t>
            </a:r>
            <a:endParaRPr lang="en-US" altLang="zh-CN" sz="2800" dirty="0">
              <a:solidFill>
                <a:prstClr val="white">
                  <a:lumMod val="95000"/>
                </a:prstClr>
              </a:solidFill>
              <a:latin typeface="华文细黑" pitchFamily="2" charset="-122"/>
              <a:ea typeface="华文细黑" pitchFamily="2" charset="-122"/>
            </a:endParaRPr>
          </a:p>
          <a:p>
            <a:r>
              <a:rPr lang="zh-CN" altLang="en-US" sz="2800" dirty="0">
                <a:solidFill>
                  <a:prstClr val="white">
                    <a:lumMod val="95000"/>
                  </a:prstClr>
                </a:solidFill>
                <a:latin typeface="华文细黑" pitchFamily="2" charset="-122"/>
                <a:ea typeface="华文细黑" pitchFamily="2" charset="-122"/>
              </a:rPr>
              <a:t>分享会</a:t>
            </a:r>
            <a:endParaRPr lang="en-US" altLang="zh-CN" sz="2400" dirty="0">
              <a:solidFill>
                <a:prstClr val="white">
                  <a:lumMod val="95000"/>
                </a:prstClr>
              </a:solidFill>
              <a:latin typeface="华文细黑" pitchFamily="2" charset="-122"/>
              <a:ea typeface="华文细黑" pitchFamily="2" charset="-122"/>
            </a:endParaRPr>
          </a:p>
          <a:p>
            <a:r>
              <a:rPr lang="zh-CN" altLang="en-US" dirty="0">
                <a:solidFill>
                  <a:prstClr val="white">
                    <a:lumMod val="95000"/>
                  </a:prstClr>
                </a:solidFill>
                <a:latin typeface="华文细黑" pitchFamily="2" charset="-122"/>
                <a:ea typeface="华文细黑" pitchFamily="2" charset="-122"/>
              </a:rPr>
              <a:t>张  亮</a:t>
            </a:r>
          </a:p>
        </p:txBody>
      </p:sp>
    </p:spTree>
    <p:extLst>
      <p:ext uri="{BB962C8B-B14F-4D97-AF65-F5344CB8AC3E}">
        <p14:creationId xmlns:p14="http://schemas.microsoft.com/office/powerpoint/2010/main" val="4081422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62" y="-19108"/>
            <a:ext cx="2562824" cy="2512004"/>
          </a:xfrm>
          <a:prstGeom prst="rect">
            <a:avLst/>
          </a:prstGeom>
        </p:spPr>
      </p:pic>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
        <p:nvSpPr>
          <p:cNvPr id="9" name="TextBox 8"/>
          <p:cNvSpPr txBox="1"/>
          <p:nvPr userDrawn="1"/>
        </p:nvSpPr>
        <p:spPr>
          <a:xfrm>
            <a:off x="35496" y="44624"/>
            <a:ext cx="1627369" cy="1231106"/>
          </a:xfrm>
          <a:prstGeom prst="rect">
            <a:avLst/>
          </a:prstGeom>
          <a:noFill/>
        </p:spPr>
        <p:txBody>
          <a:bodyPr wrap="none" rtlCol="0">
            <a:spAutoFit/>
          </a:bodyPr>
          <a:lstStyle/>
          <a:p>
            <a:r>
              <a:rPr lang="zh-CN" altLang="en-US" sz="2800" dirty="0">
                <a:solidFill>
                  <a:prstClr val="white">
                    <a:lumMod val="95000"/>
                  </a:prstClr>
                </a:solidFill>
                <a:latin typeface="华文细黑" pitchFamily="2" charset="-122"/>
                <a:ea typeface="华文细黑" pitchFamily="2" charset="-122"/>
              </a:rPr>
              <a:t>中山实践</a:t>
            </a:r>
            <a:endParaRPr lang="en-US" altLang="zh-CN" sz="2800" dirty="0">
              <a:solidFill>
                <a:prstClr val="white">
                  <a:lumMod val="95000"/>
                </a:prstClr>
              </a:solidFill>
              <a:latin typeface="华文细黑" pitchFamily="2" charset="-122"/>
              <a:ea typeface="华文细黑" pitchFamily="2" charset="-122"/>
            </a:endParaRPr>
          </a:p>
          <a:p>
            <a:r>
              <a:rPr lang="zh-CN" altLang="en-US" sz="2800" dirty="0">
                <a:solidFill>
                  <a:prstClr val="white">
                    <a:lumMod val="95000"/>
                  </a:prstClr>
                </a:solidFill>
                <a:latin typeface="华文细黑" pitchFamily="2" charset="-122"/>
                <a:ea typeface="华文细黑" pitchFamily="2" charset="-122"/>
              </a:rPr>
              <a:t>分享会</a:t>
            </a:r>
            <a:endParaRPr lang="en-US" altLang="zh-CN" sz="2400" dirty="0">
              <a:solidFill>
                <a:prstClr val="white">
                  <a:lumMod val="95000"/>
                </a:prstClr>
              </a:solidFill>
              <a:latin typeface="华文细黑" pitchFamily="2" charset="-122"/>
              <a:ea typeface="华文细黑" pitchFamily="2" charset="-122"/>
            </a:endParaRPr>
          </a:p>
          <a:p>
            <a:r>
              <a:rPr lang="zh-CN" altLang="en-US" dirty="0">
                <a:solidFill>
                  <a:prstClr val="white">
                    <a:lumMod val="95000"/>
                  </a:prstClr>
                </a:solidFill>
                <a:latin typeface="华文细黑" pitchFamily="2" charset="-122"/>
                <a:ea typeface="华文细黑" pitchFamily="2" charset="-122"/>
              </a:rPr>
              <a:t>张  亮</a:t>
            </a:r>
          </a:p>
        </p:txBody>
      </p:sp>
    </p:spTree>
    <p:extLst>
      <p:ext uri="{BB962C8B-B14F-4D97-AF65-F5344CB8AC3E}">
        <p14:creationId xmlns:p14="http://schemas.microsoft.com/office/powerpoint/2010/main" val="1839841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3691699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1637188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1084000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2588866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2463168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3392179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9912DEC-C242-426D-92DD-C4FF828BE32C}" type="datetimeFigureOut">
              <a:rPr lang="zh-CN" altLang="en-US" smtClean="0"/>
              <a:t>2013/10/25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2365322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912DEC-C242-426D-92DD-C4FF828BE32C}" type="datetimeFigureOut">
              <a:rPr lang="zh-CN" altLang="en-US" smtClean="0"/>
              <a:t>2013/10/25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F142F8-E45A-4616-BA31-48EF7789511D}" type="slidenum">
              <a:rPr lang="zh-CN" altLang="en-US" smtClean="0"/>
              <a:t>‹#›</a:t>
            </a:fld>
            <a:endParaRPr lang="zh-CN" altLang="en-US"/>
          </a:p>
        </p:txBody>
      </p:sp>
    </p:spTree>
    <p:extLst>
      <p:ext uri="{BB962C8B-B14F-4D97-AF65-F5344CB8AC3E}">
        <p14:creationId xmlns:p14="http://schemas.microsoft.com/office/powerpoint/2010/main" val="3153840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D66C94-BB9D-4E6F-8829-400CB913D22F}" type="datetimeFigureOut">
              <a:rPr lang="zh-CN" altLang="en-US" smtClean="0">
                <a:solidFill>
                  <a:prstClr val="black">
                    <a:tint val="75000"/>
                  </a:prstClr>
                </a:solidFill>
              </a:rPr>
              <a:pPr/>
              <a:t>2013/10/25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9F85B-575C-4CBB-9A70-4483535F681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52308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5.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92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14" y="-387424"/>
            <a:ext cx="4638261" cy="7344816"/>
          </a:xfrm>
          <a:prstGeom prst="rect">
            <a:avLst/>
          </a:prstGeom>
        </p:spPr>
      </p:pic>
      <p:sp>
        <p:nvSpPr>
          <p:cNvPr id="2" name="标题 1"/>
          <p:cNvSpPr>
            <a:spLocks noGrp="1"/>
          </p:cNvSpPr>
          <p:nvPr>
            <p:ph type="ctrTitle"/>
          </p:nvPr>
        </p:nvSpPr>
        <p:spPr>
          <a:xfrm>
            <a:off x="2416224" y="1844824"/>
            <a:ext cx="7772400" cy="1470025"/>
          </a:xfrm>
        </p:spPr>
        <p:txBody>
          <a:bodyPr/>
          <a:lstStyle/>
          <a:p>
            <a:r>
              <a:rPr lang="zh-CN" altLang="en-US" dirty="0" smtClean="0">
                <a:solidFill>
                  <a:schemeClr val="bg1">
                    <a:lumMod val="95000"/>
                  </a:schemeClr>
                </a:solidFill>
                <a:latin typeface="华康俪金黑W8(P)" pitchFamily="34" charset="-122"/>
                <a:ea typeface="华康俪金黑W8(P)" pitchFamily="34" charset="-122"/>
              </a:rPr>
              <a:t> 爱</a:t>
            </a:r>
            <a:r>
              <a:rPr lang="zh-CN" altLang="en-US" sz="6600" dirty="0" smtClean="0">
                <a:solidFill>
                  <a:schemeClr val="tx1">
                    <a:lumMod val="50000"/>
                    <a:lumOff val="50000"/>
                  </a:schemeClr>
                </a:solidFill>
                <a:latin typeface="华康俪金黑W8(P)" pitchFamily="34" charset="-122"/>
                <a:ea typeface="华康俪金黑W8(P)" pitchFamily="34" charset="-122"/>
              </a:rPr>
              <a:t>挑</a:t>
            </a:r>
            <a:r>
              <a:rPr lang="zh-CN" altLang="en-US" dirty="0" smtClean="0">
                <a:solidFill>
                  <a:schemeClr val="tx1">
                    <a:lumMod val="75000"/>
                    <a:lumOff val="25000"/>
                  </a:schemeClr>
                </a:solidFill>
                <a:latin typeface="华康俪金黑W8(P)" pitchFamily="34" charset="-122"/>
                <a:ea typeface="华康俪金黑W8(P)" pitchFamily="34" charset="-122"/>
              </a:rPr>
              <a:t>战    去</a:t>
            </a:r>
            <a:r>
              <a:rPr lang="zh-CN" altLang="en-US" sz="6600" dirty="0" smtClean="0">
                <a:solidFill>
                  <a:schemeClr val="tx1">
                    <a:lumMod val="50000"/>
                    <a:lumOff val="50000"/>
                  </a:schemeClr>
                </a:solidFill>
                <a:latin typeface="华康俪金黑W8(P)" pitchFamily="34" charset="-122"/>
                <a:ea typeface="华康俪金黑W8(P)" pitchFamily="34" charset="-122"/>
              </a:rPr>
              <a:t>践</a:t>
            </a:r>
            <a:r>
              <a:rPr lang="zh-CN" altLang="en-US" dirty="0" smtClean="0">
                <a:solidFill>
                  <a:schemeClr val="tx1">
                    <a:lumMod val="75000"/>
                    <a:lumOff val="25000"/>
                  </a:schemeClr>
                </a:solidFill>
                <a:latin typeface="华康俪金黑W8(P)" pitchFamily="34" charset="-122"/>
                <a:ea typeface="华康俪金黑W8(P)" pitchFamily="34" charset="-122"/>
              </a:rPr>
              <a:t>行</a:t>
            </a:r>
            <a:endParaRPr lang="zh-CN" altLang="en-US" dirty="0">
              <a:solidFill>
                <a:schemeClr val="tx1">
                  <a:lumMod val="75000"/>
                  <a:lumOff val="25000"/>
                </a:schemeClr>
              </a:solidFill>
              <a:latin typeface="华康俪金黑W8(P)" pitchFamily="34" charset="-122"/>
              <a:ea typeface="华康俪金黑W8(P)" pitchFamily="34" charset="-122"/>
            </a:endParaRPr>
          </a:p>
        </p:txBody>
      </p:sp>
      <p:sp>
        <p:nvSpPr>
          <p:cNvPr id="3" name="副标题 2"/>
          <p:cNvSpPr>
            <a:spLocks noGrp="1"/>
          </p:cNvSpPr>
          <p:nvPr>
            <p:ph type="subTitle" idx="1"/>
          </p:nvPr>
        </p:nvSpPr>
        <p:spPr>
          <a:xfrm>
            <a:off x="3923928" y="4077072"/>
            <a:ext cx="5252313" cy="1752600"/>
          </a:xfrm>
        </p:spPr>
        <p:txBody>
          <a:bodyPr>
            <a:normAutofit/>
          </a:bodyPr>
          <a:lstStyle/>
          <a:p>
            <a:pPr algn="r"/>
            <a:r>
              <a:rPr lang="en-US" altLang="zh-CN" sz="2400" dirty="0" smtClean="0">
                <a:solidFill>
                  <a:schemeClr val="bg1">
                    <a:lumMod val="95000"/>
                  </a:schemeClr>
                </a:solidFill>
                <a:latin typeface="华康标题宋W9(P)" pitchFamily="18" charset="-122"/>
                <a:ea typeface="华康标题宋W9(P)" pitchFamily="18" charset="-122"/>
              </a:rPr>
              <a:t> </a:t>
            </a:r>
            <a:r>
              <a:rPr lang="zh-CN" altLang="en-US" sz="2000" dirty="0" smtClean="0">
                <a:solidFill>
                  <a:schemeClr val="tx1">
                    <a:lumMod val="50000"/>
                    <a:lumOff val="50000"/>
                  </a:schemeClr>
                </a:solidFill>
                <a:latin typeface="华康标题宋W9(P)" pitchFamily="18" charset="-122"/>
                <a:ea typeface="华康标题宋W9(P)" pitchFamily="18" charset="-122"/>
              </a:rPr>
              <a:t>北京大学第</a:t>
            </a:r>
            <a:r>
              <a:rPr lang="en-US" altLang="zh-CN" sz="2000" dirty="0" smtClean="0">
                <a:solidFill>
                  <a:schemeClr val="tx1">
                    <a:lumMod val="50000"/>
                    <a:lumOff val="50000"/>
                  </a:schemeClr>
                </a:solidFill>
                <a:latin typeface="华康标题宋W9(P)" pitchFamily="18" charset="-122"/>
                <a:ea typeface="华康标题宋W9(P)" pitchFamily="18" charset="-122"/>
              </a:rPr>
              <a:t>22</a:t>
            </a:r>
            <a:r>
              <a:rPr lang="zh-CN" altLang="en-US" sz="2000" dirty="0" smtClean="0">
                <a:solidFill>
                  <a:schemeClr val="tx1">
                    <a:lumMod val="50000"/>
                    <a:lumOff val="50000"/>
                  </a:schemeClr>
                </a:solidFill>
                <a:latin typeface="华康标题宋W9(P)" pitchFamily="18" charset="-122"/>
                <a:ea typeface="华康标题宋W9(P)" pitchFamily="18" charset="-122"/>
              </a:rPr>
              <a:t>届“挑战杯”</a:t>
            </a:r>
            <a:r>
              <a:rPr lang="zh-CN" altLang="en-US" sz="2000" dirty="0">
                <a:solidFill>
                  <a:schemeClr val="tx1">
                    <a:lumMod val="50000"/>
                    <a:lumOff val="50000"/>
                  </a:schemeClr>
                </a:solidFill>
                <a:latin typeface="华康标题宋W9(P)" pitchFamily="18" charset="-122"/>
                <a:ea typeface="华康标题宋W9(P)" pitchFamily="18" charset="-122"/>
              </a:rPr>
              <a:t>系列</a:t>
            </a:r>
            <a:r>
              <a:rPr lang="zh-CN" altLang="en-US" sz="2000" dirty="0" smtClean="0">
                <a:solidFill>
                  <a:schemeClr val="tx1">
                    <a:lumMod val="50000"/>
                    <a:lumOff val="50000"/>
                  </a:schemeClr>
                </a:solidFill>
                <a:latin typeface="华康标题宋W9(P)" pitchFamily="18" charset="-122"/>
                <a:ea typeface="华康标题宋W9(P)" pitchFamily="18" charset="-122"/>
              </a:rPr>
              <a:t>赛事</a:t>
            </a:r>
            <a:endParaRPr lang="en-US" altLang="zh-CN" sz="2400" dirty="0">
              <a:solidFill>
                <a:schemeClr val="tx1">
                  <a:lumMod val="50000"/>
                  <a:lumOff val="50000"/>
                </a:schemeClr>
              </a:solidFill>
              <a:latin typeface="华康标题宋W9(P)" pitchFamily="18" charset="-122"/>
              <a:ea typeface="华康标题宋W9(P)" pitchFamily="18" charset="-122"/>
            </a:endParaRPr>
          </a:p>
          <a:p>
            <a:pPr algn="r"/>
            <a:r>
              <a:rPr lang="zh-CN" altLang="en-US" sz="2400" dirty="0" smtClean="0">
                <a:solidFill>
                  <a:schemeClr val="tx1">
                    <a:lumMod val="50000"/>
                    <a:lumOff val="50000"/>
                  </a:schemeClr>
                </a:solidFill>
                <a:latin typeface="华康标题宋W9(P)" pitchFamily="18" charset="-122"/>
                <a:ea typeface="华康标题宋W9(P)" pitchFamily="18" charset="-122"/>
              </a:rPr>
              <a:t>国际关系学院宣讲会</a:t>
            </a:r>
            <a:endParaRPr lang="en-US" altLang="zh-CN" sz="2400" dirty="0" smtClean="0">
              <a:solidFill>
                <a:schemeClr val="tx1">
                  <a:lumMod val="50000"/>
                  <a:lumOff val="50000"/>
                </a:schemeClr>
              </a:solidFill>
              <a:latin typeface="华康标题宋W9(P)" pitchFamily="18" charset="-122"/>
              <a:ea typeface="华康标题宋W9(P)" pitchFamily="18" charset="-122"/>
            </a:endParaRPr>
          </a:p>
          <a:p>
            <a:pPr algn="r"/>
            <a:r>
              <a:rPr lang="zh-CN" altLang="en-US" sz="2200" dirty="0" smtClean="0">
                <a:solidFill>
                  <a:schemeClr val="bg1">
                    <a:lumMod val="65000"/>
                  </a:schemeClr>
                </a:solidFill>
                <a:latin typeface="华康标题宋W9(P)" pitchFamily="18" charset="-122"/>
                <a:ea typeface="华康标题宋W9(P)" pitchFamily="18" charset="-122"/>
              </a:rPr>
              <a:t>    共青团北京大学国际关系学院委员会</a:t>
            </a:r>
            <a:endParaRPr lang="en-US" altLang="zh-CN" sz="2200" dirty="0" smtClean="0">
              <a:solidFill>
                <a:schemeClr val="bg1">
                  <a:lumMod val="65000"/>
                </a:schemeClr>
              </a:solidFill>
              <a:latin typeface="华康标题宋W9(P)" pitchFamily="18" charset="-122"/>
              <a:ea typeface="华康标题宋W9(P)" pitchFamily="18" charset="-122"/>
            </a:endParaRPr>
          </a:p>
          <a:p>
            <a:endParaRPr lang="zh-CN" altLang="en-US" sz="2400" dirty="0">
              <a:solidFill>
                <a:schemeClr val="tx1">
                  <a:lumMod val="50000"/>
                  <a:lumOff val="50000"/>
                </a:schemeClr>
              </a:solidFill>
              <a:latin typeface="华文楷体" pitchFamily="2" charset="-122"/>
              <a:ea typeface="华文楷体" pitchFamily="2" charset="-122"/>
            </a:endParaRPr>
          </a:p>
        </p:txBody>
      </p:sp>
      <p:sp>
        <p:nvSpPr>
          <p:cNvPr id="4" name="TextBox 3"/>
          <p:cNvSpPr txBox="1"/>
          <p:nvPr/>
        </p:nvSpPr>
        <p:spPr>
          <a:xfrm>
            <a:off x="173807" y="334397"/>
            <a:ext cx="8502649" cy="523220"/>
          </a:xfrm>
          <a:prstGeom prst="rect">
            <a:avLst/>
          </a:prstGeom>
          <a:noFill/>
        </p:spPr>
        <p:txBody>
          <a:bodyPr wrap="none" rtlCol="0">
            <a:spAutoFit/>
          </a:bodyPr>
          <a:lstStyle/>
          <a:p>
            <a:r>
              <a:rPr lang="en-US" altLang="zh-CN" sz="2800" dirty="0">
                <a:solidFill>
                  <a:srgbClr val="EEECE1">
                    <a:lumMod val="90000"/>
                  </a:srgbClr>
                </a:solidFill>
                <a:latin typeface="Japanese Brush" pitchFamily="2" charset="0"/>
                <a:ea typeface="Kozuka Gothic Pr6N EL" pitchFamily="34" charset="-128"/>
              </a:rPr>
              <a:t>PKU Challenge</a:t>
            </a:r>
            <a:r>
              <a:rPr lang="en-US" altLang="zh-CN" sz="2800" dirty="0">
                <a:solidFill>
                  <a:prstClr val="black">
                    <a:lumMod val="65000"/>
                    <a:lumOff val="35000"/>
                  </a:prstClr>
                </a:solidFill>
                <a:latin typeface="Japanese Brush" pitchFamily="2" charset="0"/>
                <a:ea typeface="Kozuka Gothic Pr6N EL" pitchFamily="34" charset="-128"/>
              </a:rPr>
              <a:t> </a:t>
            </a:r>
            <a:r>
              <a:rPr lang="en-US" altLang="zh-CN" sz="2800" dirty="0">
                <a:solidFill>
                  <a:srgbClr val="EEECE1">
                    <a:lumMod val="90000"/>
                  </a:srgbClr>
                </a:solidFill>
                <a:latin typeface="Japanese Brush" pitchFamily="2" charset="0"/>
                <a:ea typeface="Kozuka Gothic Pr6N EL" pitchFamily="34" charset="-128"/>
              </a:rPr>
              <a:t>C</a:t>
            </a:r>
            <a:r>
              <a:rPr lang="en-US" altLang="zh-CN" sz="2800" dirty="0">
                <a:solidFill>
                  <a:prstClr val="black">
                    <a:lumMod val="65000"/>
                    <a:lumOff val="35000"/>
                  </a:prstClr>
                </a:solidFill>
                <a:latin typeface="Japanese Brush" pitchFamily="2" charset="0"/>
                <a:ea typeface="Kozuka Gothic Pr6N EL" pitchFamily="34" charset="-128"/>
              </a:rPr>
              <a:t>up : Go for it!</a:t>
            </a:r>
            <a:endParaRPr lang="zh-CN" altLang="en-US" sz="2800" dirty="0">
              <a:solidFill>
                <a:prstClr val="black">
                  <a:lumMod val="65000"/>
                  <a:lumOff val="35000"/>
                </a:prstClr>
              </a:solidFill>
              <a:latin typeface="Japanese Brush" pitchFamily="2" charset="0"/>
              <a:ea typeface="Kozuka Gothic Pr6N EL" pitchFamily="34" charset="-128"/>
            </a:endParaRPr>
          </a:p>
        </p:txBody>
      </p:sp>
      <p:pic>
        <p:nvPicPr>
          <p:cNvPr id="5" name="图片 4"/>
          <p:cNvPicPr>
            <a:picLocks noChangeAspect="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artisticMosiaicBubbles trans="6000"/>
                    </a14:imgEffect>
                    <a14:imgEffect>
                      <a14:sharpenSoften amount="-46000"/>
                    </a14:imgEffect>
                  </a14:imgLayer>
                </a14:imgProps>
              </a:ext>
              <a:ext uri="{28A0092B-C50C-407E-A947-70E740481C1C}">
                <a14:useLocalDpi xmlns:a14="http://schemas.microsoft.com/office/drawing/2010/main" val="0"/>
              </a:ext>
            </a:extLst>
          </a:blip>
          <a:stretch>
            <a:fillRect/>
          </a:stretch>
        </p:blipFill>
        <p:spPr>
          <a:xfrm>
            <a:off x="7465640" y="895764"/>
            <a:ext cx="1066800" cy="1066800"/>
          </a:xfrm>
          <a:prstGeom prst="rect">
            <a:avLst/>
          </a:prstGeom>
          <a:solidFill>
            <a:schemeClr val="bg1">
              <a:lumMod val="75000"/>
            </a:schemeClr>
          </a:solidFill>
          <a:effectLst>
            <a:glow rad="838200">
              <a:schemeClr val="bg1">
                <a:lumMod val="65000"/>
                <a:alpha val="40000"/>
              </a:schemeClr>
            </a:glow>
            <a:softEdge rad="101600"/>
          </a:effectLst>
        </p:spPr>
      </p:pic>
    </p:spTree>
    <p:extLst>
      <p:ext uri="{BB962C8B-B14F-4D97-AF65-F5344CB8AC3E}">
        <p14:creationId xmlns:p14="http://schemas.microsoft.com/office/powerpoint/2010/main" val="3461222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9"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sp>
        <p:nvSpPr>
          <p:cNvPr id="10" name="Rectangle 2"/>
          <p:cNvSpPr txBox="1">
            <a:spLocks noChangeArrowheads="1"/>
          </p:cNvSpPr>
          <p:nvPr/>
        </p:nvSpPr>
        <p:spPr>
          <a:xfrm>
            <a:off x="-1836712" y="1052736"/>
            <a:ext cx="8458200" cy="1143001"/>
          </a:xfrm>
          <a:prstGeom prst="rect">
            <a:avLst/>
          </a:prstGeom>
        </p:spPr>
        <p:txBody>
          <a:bodyPr/>
          <a:lstStyle/>
          <a:p>
            <a:pPr lvl="0" algn="ctr"/>
            <a:r>
              <a:rPr lang="zh-CN" altLang="en-US" sz="2400" b="1" noProof="0" dirty="0" smtClean="0">
                <a:solidFill>
                  <a:srgbClr val="C00000"/>
                </a:solidFill>
                <a:latin typeface="微软雅黑" pitchFamily="34" charset="-122"/>
                <a:ea typeface="微软雅黑" pitchFamily="34" charset="-122"/>
                <a:cs typeface="+mj-cs"/>
              </a:rPr>
              <a:t>特色项目</a:t>
            </a:r>
            <a:r>
              <a:rPr kumimoji="0" lang="en-US" altLang="zh-CN"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j-cs"/>
              </a:rPr>
              <a:t>:</a:t>
            </a:r>
            <a:r>
              <a:rPr lang="zh-CN" altLang="en-US" sz="2000" b="1" dirty="0" smtClean="0">
                <a:latin typeface="微软雅黑" pitchFamily="34" charset="-122"/>
                <a:ea typeface="微软雅黑" pitchFamily="34" charset="-122"/>
              </a:rPr>
              <a:t>与 “研究课程”的合作 </a:t>
            </a:r>
          </a:p>
        </p:txBody>
      </p:sp>
      <p:sp>
        <p:nvSpPr>
          <p:cNvPr id="11" name="Rectangle 3"/>
          <p:cNvSpPr txBox="1">
            <a:spLocks noChangeArrowheads="1"/>
          </p:cNvSpPr>
          <p:nvPr/>
        </p:nvSpPr>
        <p:spPr>
          <a:xfrm>
            <a:off x="866328" y="1796430"/>
            <a:ext cx="8458200" cy="5160962"/>
          </a:xfrm>
          <a:prstGeom prst="rect">
            <a:avLst/>
          </a:prstGeom>
        </p:spPr>
        <p:txBody>
          <a:bodyPr/>
          <a:lstStyle/>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rgbClr val="F6B30A"/>
                </a:solidFill>
                <a:effectLst/>
                <a:uLnTx/>
                <a:uFillTx/>
                <a:latin typeface="微软雅黑" pitchFamily="34" charset="-122"/>
                <a:ea typeface="微软雅黑" pitchFamily="34" charset="-122"/>
              </a:rPr>
              <a:t>合作背景</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有机融合不同主责单位的课外学术科研促进工作；</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通过“强强联合”实现“优势互补”</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rgbClr val="F6B30A"/>
                </a:solidFill>
                <a:effectLst/>
                <a:uLnTx/>
                <a:uFillTx/>
                <a:latin typeface="微软雅黑" pitchFamily="34" charset="-122"/>
                <a:ea typeface="微软雅黑" pitchFamily="34" charset="-122"/>
              </a:rPr>
              <a:t>合作方式</a:t>
            </a:r>
            <a:endParaRPr kumimoji="0" lang="en-US" altLang="zh-CN" sz="2000" b="1" i="0" u="none" strike="noStrike" kern="1200" cap="none" spc="0" normalizeH="0" baseline="0" noProof="0" dirty="0" smtClean="0">
              <a:ln>
                <a:noFill/>
              </a:ln>
              <a:solidFill>
                <a:srgbClr val="F6B30A"/>
              </a:solidFill>
              <a:effectLst/>
              <a:uLnTx/>
              <a:uFillTx/>
              <a:latin typeface="微软雅黑" pitchFamily="34" charset="-122"/>
              <a:ea typeface="微软雅黑" pitchFamily="34" charset="-122"/>
            </a:endParaRP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发布结题名单；</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配比推荐数量；</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参与竞赛复评</a:t>
            </a:r>
            <a:r>
              <a:rPr lang="zh-CN" altLang="en-US" sz="2000" b="1" dirty="0" smtClean="0">
                <a:latin typeface="微软雅黑" pitchFamily="34" charset="-122"/>
                <a:ea typeface="微软雅黑" pitchFamily="34" charset="-122"/>
              </a:rPr>
              <a:t>；</a:t>
            </a:r>
            <a:endParaRPr lang="en-US" altLang="zh-CN" sz="2000" b="1" dirty="0" smtClean="0">
              <a:latin typeface="微软雅黑" pitchFamily="34" charset="-122"/>
              <a:ea typeface="微软雅黑" pitchFamily="34" charset="-122"/>
            </a:endParaRP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en-US" altLang="zh-CN" sz="2000" b="1" i="0" u="none" strike="noStrike" kern="1200" cap="none" spc="0" normalizeH="0" noProof="0" dirty="0" smtClean="0">
                <a:ln>
                  <a:noFill/>
                </a:ln>
                <a:solidFill>
                  <a:schemeClr val="tx1"/>
                </a:solidFill>
                <a:effectLst/>
                <a:uLnTx/>
                <a:uFillTx/>
                <a:latin typeface="微软雅黑" pitchFamily="34" charset="-122"/>
                <a:ea typeface="微软雅黑" pitchFamily="34" charset="-122"/>
              </a:rPr>
              <a:t>      </a:t>
            </a:r>
            <a:r>
              <a:rPr lang="zh-CN" altLang="en-US" sz="2000" b="1" noProof="0" dirty="0" smtClean="0">
                <a:latin typeface="微软雅黑" pitchFamily="34" charset="-122"/>
                <a:ea typeface="微软雅黑" pitchFamily="34" charset="-122"/>
              </a:rPr>
              <a:t>研究课程学分。</a:t>
            </a:r>
            <a:endPar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a:p>
            <a:pPr marL="342900" marR="0" lvl="0" indent="-342900" algn="l" defTabSz="914400" rtl="0" eaLnBrk="1" fontAlgn="base" latinLnBrk="0" hangingPunct="1">
              <a:lnSpc>
                <a:spcPct val="150000"/>
              </a:lnSpc>
              <a:spcBef>
                <a:spcPct val="20000"/>
              </a:spcBef>
              <a:spcAft>
                <a:spcPct val="0"/>
              </a:spcAft>
              <a:buClrTx/>
              <a:buSzTx/>
              <a:buFontTx/>
              <a:buNone/>
              <a:tabLst/>
              <a:defRPr/>
            </a:pPr>
            <a:endPar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3552737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9"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sp>
        <p:nvSpPr>
          <p:cNvPr id="10" name="Rectangle 2"/>
          <p:cNvSpPr txBox="1">
            <a:spLocks noChangeArrowheads="1"/>
          </p:cNvSpPr>
          <p:nvPr/>
        </p:nvSpPr>
        <p:spPr>
          <a:xfrm>
            <a:off x="-2196752" y="1421903"/>
            <a:ext cx="8458200"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sz="2400" b="1" dirty="0" smtClean="0">
                <a:solidFill>
                  <a:srgbClr val="C00000"/>
                </a:solidFill>
                <a:latin typeface="微软雅黑" pitchFamily="34" charset="-122"/>
                <a:ea typeface="微软雅黑" pitchFamily="34" charset="-122"/>
                <a:cs typeface="+mj-cs"/>
              </a:rPr>
              <a:t>重要组成</a:t>
            </a:r>
            <a:r>
              <a:rPr kumimoji="0" lang="en-US" altLang="zh-CN"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j-cs"/>
              </a:rPr>
              <a:t>:</a:t>
            </a:r>
            <a:r>
              <a:rPr kumimoji="0" lang="zh-CN" altLang="en-US" sz="24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“跨学科”竞赛</a:t>
            </a:r>
          </a:p>
        </p:txBody>
      </p:sp>
      <p:sp>
        <p:nvSpPr>
          <p:cNvPr id="11" name="Rectangle 3"/>
          <p:cNvSpPr txBox="1">
            <a:spLocks noChangeArrowheads="1"/>
          </p:cNvSpPr>
          <p:nvPr/>
        </p:nvSpPr>
        <p:spPr>
          <a:xfrm>
            <a:off x="722312" y="2084461"/>
            <a:ext cx="8458200" cy="5160963"/>
          </a:xfrm>
          <a:prstGeom prst="rect">
            <a:avLst/>
          </a:prstGeom>
        </p:spPr>
        <p:txBody>
          <a:bodyPr/>
          <a:lstStyle/>
          <a:p>
            <a:pPr marL="342900" lvl="0" indent="-342900">
              <a:lnSpc>
                <a:spcPct val="150000"/>
              </a:lnSpc>
              <a:spcBef>
                <a:spcPct val="20000"/>
              </a:spcBef>
              <a:buFont typeface="Arial" charset="0"/>
              <a:buChar char="•"/>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背景</a:t>
            </a:r>
            <a:r>
              <a:rPr lang="zh-CN" altLang="en-US" sz="2000" b="1" dirty="0" smtClean="0">
                <a:solidFill>
                  <a:srgbClr val="F6B30A"/>
                </a:solidFill>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跨学科研究在北大的兴起，</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发展潮流；自发研究</a:t>
            </a:r>
            <a:endParaRPr lang="en-US" altLang="zh-CN" sz="2000" b="1" dirty="0" smtClean="0">
              <a:latin typeface="微软雅黑" pitchFamily="34" charset="-122"/>
              <a:ea typeface="微软雅黑" pitchFamily="34" charset="-122"/>
            </a:endParaRPr>
          </a:p>
          <a:p>
            <a:pPr marL="342900" lvl="0" indent="-342900">
              <a:lnSpc>
                <a:spcPct val="150000"/>
              </a:lnSpc>
              <a:spcBef>
                <a:spcPct val="20000"/>
              </a:spcBef>
              <a:defRPr/>
            </a:pPr>
            <a:r>
              <a:rPr lang="zh-CN" altLang="en-US" sz="2000" b="1" dirty="0" smtClean="0">
                <a:solidFill>
                  <a:srgbClr val="F6B30A"/>
                </a:solidFill>
                <a:latin typeface="微软雅黑" pitchFamily="34" charset="-122"/>
                <a:ea typeface="微软雅黑" pitchFamily="34" charset="-122"/>
              </a:rPr>
              <a:t>               </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综合性大学内在优势</a:t>
            </a:r>
            <a:endPar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a:p>
            <a:pPr marL="342900" marR="0" lvl="0" indent="-342900" algn="l" defTabSz="914400" rtl="0" eaLnBrk="1" fontAlgn="base" latinLnBrk="0" hangingPunct="1">
              <a:lnSpc>
                <a:spcPct val="150000"/>
              </a:lnSpc>
              <a:spcBef>
                <a:spcPct val="20000"/>
              </a:spcBef>
              <a:spcAft>
                <a:spcPct val="0"/>
              </a:spcAft>
              <a:buClrTx/>
              <a:buSzTx/>
              <a:tabLst/>
              <a:defRPr/>
            </a:pPr>
            <a:r>
              <a:rPr lang="en-US" altLang="zh-CN" sz="2000" b="1" dirty="0" smtClean="0">
                <a:latin typeface="微软雅黑" pitchFamily="34" charset="-122"/>
                <a:ea typeface="微软雅黑" pitchFamily="34" charset="-122"/>
              </a:rPr>
              <a:t>               </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学校教学科研改革方向</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资格：</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学科、院系、本科生</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利好：</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“钱多” ；“名多” ；“人多”</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a:t>
            </a:r>
          </a:p>
        </p:txBody>
      </p:sp>
    </p:spTree>
    <p:extLst>
      <p:ext uri="{BB962C8B-B14F-4D97-AF65-F5344CB8AC3E}">
        <p14:creationId xmlns:p14="http://schemas.microsoft.com/office/powerpoint/2010/main" val="31234674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9"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sp>
        <p:nvSpPr>
          <p:cNvPr id="10" name="Rectangle 2"/>
          <p:cNvSpPr txBox="1">
            <a:spLocks noChangeArrowheads="1"/>
          </p:cNvSpPr>
          <p:nvPr/>
        </p:nvSpPr>
        <p:spPr>
          <a:xfrm>
            <a:off x="-2196752" y="1052736"/>
            <a:ext cx="8458200"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j-cs"/>
              </a:rPr>
              <a:t>重要组成</a:t>
            </a:r>
            <a:r>
              <a:rPr kumimoji="0" lang="en-US" altLang="zh-CN"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j-cs"/>
              </a:rPr>
              <a:t>: </a:t>
            </a:r>
            <a:r>
              <a:rPr lang="zh-CN" altLang="en-US" sz="2000" b="1" dirty="0" smtClean="0">
                <a:latin typeface="微软雅黑" pitchFamily="34" charset="-122"/>
                <a:ea typeface="微软雅黑" pitchFamily="34" charset="-122"/>
                <a:cs typeface="+mj-cs"/>
              </a:rPr>
              <a:t>特别贡献奖</a:t>
            </a:r>
            <a:endPar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endParaRPr>
          </a:p>
        </p:txBody>
      </p:sp>
      <p:sp>
        <p:nvSpPr>
          <p:cNvPr id="11" name="Rectangle 3"/>
          <p:cNvSpPr txBox="1">
            <a:spLocks noChangeArrowheads="1"/>
          </p:cNvSpPr>
          <p:nvPr/>
        </p:nvSpPr>
        <p:spPr>
          <a:xfrm>
            <a:off x="533400" y="1697038"/>
            <a:ext cx="8170168" cy="5160962"/>
          </a:xfrm>
          <a:prstGeom prst="rect">
            <a:avLst/>
          </a:prstGeom>
        </p:spPr>
        <p:txBody>
          <a:bodyPr/>
          <a:lstStyle/>
          <a:p>
            <a:pPr marL="342900" indent="-342900">
              <a:lnSpc>
                <a:spcPct val="150000"/>
              </a:lnSpc>
              <a:spcBef>
                <a:spcPct val="20000"/>
              </a:spcBef>
              <a:buFont typeface="Arial" charset="0"/>
              <a:buChar char="•"/>
              <a:defRPr/>
            </a:pPr>
            <a:r>
              <a:rPr lang="zh-CN" altLang="en-US" sz="2000" b="1" dirty="0" smtClean="0">
                <a:solidFill>
                  <a:srgbClr val="F6B30A"/>
                </a:solidFill>
                <a:latin typeface="微软雅黑" pitchFamily="34" charset="-122"/>
                <a:ea typeface="微软雅黑" pitchFamily="34" charset="-122"/>
              </a:rPr>
              <a:t>意义：</a:t>
            </a:r>
            <a:r>
              <a:rPr lang="zh-CN" altLang="en-US" sz="2000" b="1" dirty="0" smtClean="0">
                <a:latin typeface="微软雅黑" pitchFamily="34" charset="-122"/>
                <a:ea typeface="微软雅黑" pitchFamily="34" charset="-122"/>
              </a:rPr>
              <a:t>建设性、现实性、针对性</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2004年开始设立</a:t>
            </a:r>
            <a:endPar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第十六届“挑战杯”开始引入“重点课题招标”  </a:t>
            </a:r>
            <a:endPar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a:p>
            <a:pPr marL="342900" indent="-342900">
              <a:lnSpc>
                <a:spcPct val="150000"/>
              </a:lnSpc>
              <a:spcBef>
                <a:spcPct val="20000"/>
              </a:spcBef>
              <a:buFont typeface="Arial" charset="0"/>
              <a:buChar char="•"/>
              <a:defRPr/>
            </a:pPr>
            <a:r>
              <a:rPr lang="zh-CN" altLang="en-US" sz="2000" b="1" dirty="0" smtClean="0">
                <a:latin typeface="微软雅黑" pitchFamily="34" charset="-122"/>
                <a:ea typeface="微软雅黑" pitchFamily="34" charset="-122"/>
              </a:rPr>
              <a:t>第二十一届“挑战杯”竞赛</a:t>
            </a:r>
            <a:r>
              <a:rPr lang="en-US" altLang="zh-CN" sz="2000" b="1" dirty="0" smtClean="0">
                <a:latin typeface="微软雅黑" pitchFamily="34" charset="-122"/>
                <a:ea typeface="微软雅黑" pitchFamily="34" charset="-122"/>
              </a:rPr>
              <a:t>24</a:t>
            </a:r>
            <a:r>
              <a:rPr lang="zh-CN" altLang="en-US" sz="2000" b="1" dirty="0" smtClean="0">
                <a:latin typeface="微软雅黑" pitchFamily="34" charset="-122"/>
                <a:ea typeface="微软雅黑" pitchFamily="34" charset="-122"/>
              </a:rPr>
              <a:t>个招标课题</a:t>
            </a:r>
            <a:endPar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endPar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区别：</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获得特别贡献奖特等奖可同时获得</a:t>
            </a:r>
            <a:r>
              <a:rPr lang="zh-CN" altLang="en-US" sz="2000" b="1" dirty="0" smtClean="0">
                <a:latin typeface="微软雅黑" pitchFamily="34" charset="-122"/>
                <a:ea typeface="微软雅黑" pitchFamily="34" charset="-122"/>
              </a:rPr>
              <a:t>五四青年科学奖竞赛</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特等奖</a:t>
            </a:r>
          </a:p>
        </p:txBody>
      </p:sp>
    </p:spTree>
    <p:extLst>
      <p:ext uri="{BB962C8B-B14F-4D97-AF65-F5344CB8AC3E}">
        <p14:creationId xmlns:p14="http://schemas.microsoft.com/office/powerpoint/2010/main" val="40753602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9"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sp>
        <p:nvSpPr>
          <p:cNvPr id="12" name="Rectangle 2"/>
          <p:cNvSpPr txBox="1">
            <a:spLocks noChangeArrowheads="1"/>
          </p:cNvSpPr>
          <p:nvPr/>
        </p:nvSpPr>
        <p:spPr>
          <a:xfrm>
            <a:off x="-2052736" y="908720"/>
            <a:ext cx="8458200" cy="1143001"/>
          </a:xfrm>
          <a:prstGeom prst="rect">
            <a:avLst/>
          </a:prstGeom>
        </p:spPr>
        <p:txBody>
          <a:bodyPr/>
          <a:lstStyle/>
          <a:p>
            <a:pPr lvl="0" algn="ctr"/>
            <a:r>
              <a:rPr lang="zh-CN" altLang="en-US" sz="2400" b="1" dirty="0" smtClean="0">
                <a:solidFill>
                  <a:srgbClr val="C00000"/>
                </a:solidFill>
                <a:latin typeface="微软雅黑" pitchFamily="34" charset="-122"/>
                <a:ea typeface="微软雅黑" pitchFamily="34" charset="-122"/>
              </a:rPr>
              <a:t>几个需要弄清楚的问题</a:t>
            </a:r>
          </a:p>
        </p:txBody>
      </p:sp>
      <p:sp>
        <p:nvSpPr>
          <p:cNvPr id="13" name="Rectangle 3"/>
          <p:cNvSpPr txBox="1">
            <a:spLocks noChangeArrowheads="1"/>
          </p:cNvSpPr>
          <p:nvPr/>
        </p:nvSpPr>
        <p:spPr>
          <a:xfrm>
            <a:off x="32657" y="1392238"/>
            <a:ext cx="8458200" cy="5160962"/>
          </a:xfrm>
          <a:prstGeom prst="rect">
            <a:avLst/>
          </a:prstGeom>
        </p:spPr>
        <p:txBody>
          <a:bodyPr/>
          <a:lstStyle/>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不同类别的作品资助申请提交到哪里？</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不同类别的作品资助由谁发放？</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是否获得资助不影响最终评审（匿名）</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只能申请一项资助</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a:t>
            </a:r>
            <a:r>
              <a:rPr kumimoji="0" lang="zh-CN" altLang="en-US"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“挑战杯”竞赛项目资助、跨学科竞赛团队资助、特别贡献奖重点招标课题资助</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重要的时间节点</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a:t>
            </a:r>
            <a:r>
              <a:rPr kumimoji="0" lang="zh-CN" altLang="en-US"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报名；资助申请（</a:t>
            </a:r>
            <a:r>
              <a:rPr lang="en-US" altLang="zh-CN" sz="1600" b="1" dirty="0" smtClean="0">
                <a:latin typeface="微软雅黑" pitchFamily="34" charset="-122"/>
                <a:ea typeface="微软雅黑" pitchFamily="34" charset="-122"/>
              </a:rPr>
              <a:t>11</a:t>
            </a:r>
            <a:r>
              <a:rPr lang="zh-CN" altLang="en-US" sz="1600" b="1" dirty="0" smtClean="0">
                <a:latin typeface="微软雅黑" pitchFamily="34" charset="-122"/>
                <a:ea typeface="微软雅黑" pitchFamily="34" charset="-122"/>
              </a:rPr>
              <a:t>月</a:t>
            </a:r>
            <a:r>
              <a:rPr lang="en-US" altLang="zh-CN" sz="1600" b="1" dirty="0">
                <a:latin typeface="微软雅黑" pitchFamily="34" charset="-122"/>
                <a:ea typeface="微软雅黑" pitchFamily="34" charset="-122"/>
              </a:rPr>
              <a:t>1</a:t>
            </a:r>
            <a:r>
              <a:rPr lang="zh-CN" altLang="en-US" sz="1600" b="1" dirty="0" smtClean="0">
                <a:latin typeface="微软雅黑" pitchFamily="34" charset="-122"/>
                <a:ea typeface="微软雅黑" pitchFamily="34" charset="-122"/>
              </a:rPr>
              <a:t>日）</a:t>
            </a:r>
            <a:r>
              <a:rPr kumimoji="0" lang="zh-CN" altLang="en-US"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；中期报告；作品提交</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详细信息</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a:t>
            </a:r>
            <a:r>
              <a:rPr kumimoji="0" lang="en-US" altLang="zh-CN"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参赛指导手册</a:t>
            </a:r>
            <a:r>
              <a:rPr kumimoji="0" lang="en-US" altLang="zh-CN"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lang="zh-CN" altLang="en-US" sz="1600" b="1" dirty="0" smtClean="0">
                <a:latin typeface="微软雅黑" pitchFamily="34" charset="-122"/>
                <a:ea typeface="微软雅黑" pitchFamily="34" charset="-122"/>
              </a:rPr>
              <a:t>；</a:t>
            </a:r>
            <a:r>
              <a:rPr kumimoji="0" lang="zh-CN" altLang="en-US"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未名</a:t>
            </a:r>
            <a:r>
              <a:rPr kumimoji="0" lang="en-US" altLang="zh-CN"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BBS</a:t>
            </a:r>
            <a:r>
              <a:rPr kumimoji="0" lang="zh-CN" altLang="en-US"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学术科创部版面（</a:t>
            </a:r>
            <a:r>
              <a:rPr kumimoji="0" lang="en-US" altLang="zh-CN"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XSKC</a:t>
            </a:r>
            <a:r>
              <a:rPr kumimoji="0" lang="zh-CN" altLang="en-US" sz="16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endPar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89476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228600" y="914400"/>
            <a:ext cx="8001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dirty="0">
                <a:solidFill>
                  <a:schemeClr val="bg1"/>
                </a:solidFill>
                <a:latin typeface="微软雅黑" pitchFamily="34" charset="-122"/>
                <a:ea typeface="微软雅黑" pitchFamily="34" charset="-122"/>
                <a:cs typeface="Arial" charset="0"/>
              </a:rPr>
              <a:t>北</a:t>
            </a:r>
            <a:r>
              <a:rPr lang="zh-CN" altLang="en-US" dirty="0" smtClean="0">
                <a:solidFill>
                  <a:schemeClr val="bg1"/>
                </a:solidFill>
                <a:latin typeface="微软雅黑" pitchFamily="34" charset="-122"/>
                <a:ea typeface="微软雅黑" pitchFamily="34" charset="-122"/>
                <a:cs typeface="Arial" charset="0"/>
              </a:rPr>
              <a:t>大生</a:t>
            </a:r>
            <a:r>
              <a:rPr lang="zh-CN" altLang="en-US" dirty="0">
                <a:solidFill>
                  <a:schemeClr val="bg1"/>
                </a:solidFill>
                <a:latin typeface="微软雅黑" pitchFamily="34" charset="-122"/>
                <a:ea typeface="微软雅黑" pitchFamily="34" charset="-122"/>
                <a:cs typeface="Arial" charset="0"/>
              </a:rPr>
              <a:t>学生课外</a:t>
            </a:r>
            <a:r>
              <a:rPr lang="zh-CN" altLang="en-US" dirty="0" smtClean="0">
                <a:solidFill>
                  <a:schemeClr val="bg1"/>
                </a:solidFill>
                <a:latin typeface="微软雅黑" pitchFamily="34" charset="-122"/>
                <a:ea typeface="微软雅黑" pitchFamily="34" charset="-122"/>
                <a:cs typeface="Arial" charset="0"/>
              </a:rPr>
              <a:t>学术</a:t>
            </a:r>
            <a:r>
              <a:rPr lang="zh-CN" altLang="en-US" dirty="0">
                <a:solidFill>
                  <a:schemeClr val="bg1"/>
                </a:solidFill>
                <a:latin typeface="微软雅黑" pitchFamily="34" charset="-122"/>
                <a:ea typeface="微软雅黑" pitchFamily="34" charset="-122"/>
                <a:cs typeface="Arial" charset="0"/>
              </a:rPr>
              <a:t>赛事体系</a:t>
            </a:r>
            <a:endParaRPr lang="zh-CN" altLang="en-GB" dirty="0">
              <a:solidFill>
                <a:schemeClr val="bg1"/>
              </a:solidFill>
              <a:latin typeface="微软雅黑" pitchFamily="34" charset="-122"/>
              <a:ea typeface="微软雅黑" pitchFamily="34" charset="-122"/>
              <a:cs typeface="Arial" charset="0"/>
            </a:endParaRPr>
          </a:p>
          <a:p>
            <a:r>
              <a:rPr lang="zh-CN" altLang="en-US" sz="2400" b="1" dirty="0" smtClean="0">
                <a:latin typeface="微软雅黑" pitchFamily="34" charset="-122"/>
                <a:ea typeface="微软雅黑" pitchFamily="34" charset="-122"/>
                <a:cs typeface="Arial" charset="0"/>
              </a:rPr>
              <a:t>国际关系学院第二十一届“挑战杯”系列赛事获奖情况</a:t>
            </a:r>
            <a:endParaRPr lang="en-US" altLang="zh-CN" sz="2400" b="1" dirty="0">
              <a:latin typeface="微软雅黑" pitchFamily="34" charset="-122"/>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sp>
        <p:nvSpPr>
          <p:cNvPr id="12" name="Rectangle 2"/>
          <p:cNvSpPr txBox="1">
            <a:spLocks noChangeArrowheads="1"/>
          </p:cNvSpPr>
          <p:nvPr/>
        </p:nvSpPr>
        <p:spPr>
          <a:xfrm>
            <a:off x="-2052736" y="908720"/>
            <a:ext cx="8458200" cy="1143001"/>
          </a:xfrm>
          <a:prstGeom prst="rect">
            <a:avLst/>
          </a:prstGeom>
        </p:spPr>
        <p:txBody>
          <a:bodyPr/>
          <a:lstStyle/>
          <a:p>
            <a:pPr lvl="0" algn="ctr"/>
            <a:endParaRPr lang="zh-CN" altLang="en-US" sz="2400" b="1" dirty="0" smtClean="0">
              <a:solidFill>
                <a:srgbClr val="C00000"/>
              </a:solidFill>
              <a:latin typeface="微软雅黑" pitchFamily="34" charset="-122"/>
              <a:ea typeface="微软雅黑" pitchFamily="34" charset="-122"/>
            </a:endParaRPr>
          </a:p>
        </p:txBody>
      </p:sp>
      <p:sp>
        <p:nvSpPr>
          <p:cNvPr id="11" name="TextBox 10"/>
          <p:cNvSpPr txBox="1"/>
          <p:nvPr/>
        </p:nvSpPr>
        <p:spPr>
          <a:xfrm>
            <a:off x="228600" y="1752600"/>
            <a:ext cx="8763000" cy="2862322"/>
          </a:xfrm>
          <a:prstGeom prst="rect">
            <a:avLst/>
          </a:prstGeom>
          <a:noFill/>
        </p:spPr>
        <p:txBody>
          <a:bodyPr wrap="square" rtlCol="0">
            <a:spAutoFit/>
          </a:bodyPr>
          <a:lstStyle/>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a:p>
            <a:endParaRPr lang="en-US" altLang="zh-CN" sz="2000" b="1" dirty="0" smtClean="0">
              <a:latin typeface="微软雅黑" pitchFamily="34" charset="-122"/>
              <a:ea typeface="微软雅黑" pitchFamily="34" charset="-122"/>
            </a:endParaRPr>
          </a:p>
        </p:txBody>
      </p:sp>
      <p:sp>
        <p:nvSpPr>
          <p:cNvPr id="2049" name="Rectangle 1"/>
          <p:cNvSpPr>
            <a:spLocks noChangeArrowheads="1"/>
          </p:cNvSpPr>
          <p:nvPr/>
        </p:nvSpPr>
        <p:spPr bwMode="auto">
          <a:xfrm>
            <a:off x="762000" y="1828800"/>
            <a:ext cx="1752600"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dirty="0" smtClean="0">
                <a:ln>
                  <a:noFill/>
                </a:ln>
                <a:solidFill>
                  <a:schemeClr val="tx1"/>
                </a:solidFill>
                <a:effectLst/>
                <a:latin typeface="仿宋" pitchFamily="49" charset="-122"/>
                <a:ea typeface="仿宋" pitchFamily="49" charset="-122"/>
                <a:cs typeface="Times New Roman" pitchFamily="18" charset="0"/>
              </a:rPr>
              <a:t>团体三等奖</a:t>
            </a:r>
            <a:endParaRPr kumimoji="0" lang="en-US" altLang="zh-CN" sz="1600" b="1" i="0" u="none" strike="noStrike" cap="none" normalizeH="0" baseline="0" dirty="0" smtClean="0">
              <a:ln>
                <a:noFill/>
              </a:ln>
              <a:solidFill>
                <a:schemeClr val="tx1"/>
              </a:solidFill>
              <a:effectLst/>
              <a:latin typeface="仿宋" pitchFamily="49" charset="-122"/>
              <a:ea typeface="仿宋"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zh-CN" sz="1600" b="1" dirty="0" smtClean="0">
              <a:latin typeface="仿宋" pitchFamily="49" charset="-122"/>
              <a:ea typeface="仿宋"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chemeClr val="tx1"/>
              </a:solidFill>
              <a:effectLst/>
              <a:latin typeface="仿宋" pitchFamily="49" charset="-122"/>
              <a:ea typeface="仿宋"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zh-CN" sz="1600" b="1" dirty="0" smtClean="0">
              <a:latin typeface="仿宋" pitchFamily="49" charset="-122"/>
              <a:ea typeface="仿宋"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chemeClr val="tx1"/>
              </a:solidFill>
              <a:effectLst/>
              <a:latin typeface="仿宋" pitchFamily="49" charset="-122"/>
              <a:ea typeface="仿宋"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altLang="zh-CN" sz="1600" b="1" dirty="0" smtClean="0">
              <a:latin typeface="仿宋" pitchFamily="49" charset="-122"/>
              <a:ea typeface="仿宋" pitchFamily="49" charset="-122"/>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3" name="矩形 12"/>
          <p:cNvSpPr/>
          <p:nvPr/>
        </p:nvSpPr>
        <p:spPr>
          <a:xfrm>
            <a:off x="304800" y="2895600"/>
            <a:ext cx="4876800" cy="369332"/>
          </a:xfrm>
          <a:prstGeom prst="rect">
            <a:avLst/>
          </a:prstGeom>
        </p:spPr>
        <p:txBody>
          <a:bodyPr wrap="square">
            <a:spAutoFit/>
          </a:bodyPr>
          <a:lstStyle/>
          <a:p>
            <a:r>
              <a:rPr lang="zh-CN" altLang="zh-CN" b="1" dirty="0" smtClean="0"/>
              <a:t>一等奖</a:t>
            </a:r>
            <a:endParaRPr lang="zh-CN" altLang="en-US" dirty="0"/>
          </a:p>
        </p:txBody>
      </p:sp>
      <p:graphicFrame>
        <p:nvGraphicFramePr>
          <p:cNvPr id="14" name="表格 13"/>
          <p:cNvGraphicFramePr>
            <a:graphicFrameLocks noGrp="1"/>
          </p:cNvGraphicFramePr>
          <p:nvPr/>
        </p:nvGraphicFramePr>
        <p:xfrm>
          <a:off x="2209800" y="2895600"/>
          <a:ext cx="5567680" cy="396240"/>
        </p:xfrm>
        <a:graphic>
          <a:graphicData uri="http://schemas.openxmlformats.org/drawingml/2006/table">
            <a:tbl>
              <a:tblPr/>
              <a:tblGrid>
                <a:gridCol w="1459166"/>
                <a:gridCol w="744272"/>
                <a:gridCol w="3364242"/>
              </a:tblGrid>
              <a:tr h="396240">
                <a:tc>
                  <a:txBody>
                    <a:bodyPr/>
                    <a:lstStyle/>
                    <a:p>
                      <a:pPr algn="ctr">
                        <a:spcAft>
                          <a:spcPts val="0"/>
                        </a:spcAft>
                      </a:pPr>
                      <a:r>
                        <a:rPr lang="zh-CN" sz="1050" kern="100" dirty="0">
                          <a:latin typeface="Times New Roman"/>
                          <a:ea typeface="仿宋"/>
                        </a:rPr>
                        <a:t>国际关系学院</a:t>
                      </a:r>
                      <a:endParaRPr lang="zh-CN" sz="1050" kern="100" dirty="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a:latin typeface="Times New Roman"/>
                          <a:ea typeface="仿宋"/>
                        </a:rPr>
                        <a:t>陆佳仪</a:t>
                      </a:r>
                      <a:endParaRPr lang="zh-CN" sz="1050" kern="10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dirty="0">
                          <a:latin typeface="Times New Roman"/>
                          <a:ea typeface="仿宋"/>
                        </a:rPr>
                        <a:t>小国对外政策背后的经济因素——以新加坡与文莱为例</a:t>
                      </a:r>
                      <a:endParaRPr lang="zh-CN" sz="1050" kern="100" dirty="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 name="矩形 14"/>
          <p:cNvSpPr/>
          <p:nvPr/>
        </p:nvSpPr>
        <p:spPr>
          <a:xfrm>
            <a:off x="381000" y="3810000"/>
            <a:ext cx="881973" cy="369332"/>
          </a:xfrm>
          <a:prstGeom prst="rect">
            <a:avLst/>
          </a:prstGeom>
        </p:spPr>
        <p:txBody>
          <a:bodyPr wrap="none">
            <a:spAutoFit/>
          </a:bodyPr>
          <a:lstStyle/>
          <a:p>
            <a:r>
              <a:rPr lang="zh-CN" altLang="zh-CN" b="1" dirty="0" smtClean="0"/>
              <a:t>二等奖</a:t>
            </a:r>
            <a:endParaRPr lang="zh-CN" altLang="en-US" dirty="0"/>
          </a:p>
        </p:txBody>
      </p:sp>
      <p:graphicFrame>
        <p:nvGraphicFramePr>
          <p:cNvPr id="16" name="表格 15"/>
          <p:cNvGraphicFramePr>
            <a:graphicFrameLocks noGrp="1"/>
          </p:cNvGraphicFramePr>
          <p:nvPr/>
        </p:nvGraphicFramePr>
        <p:xfrm>
          <a:off x="2209800" y="3733800"/>
          <a:ext cx="5943600" cy="457200"/>
        </p:xfrm>
        <a:graphic>
          <a:graphicData uri="http://schemas.openxmlformats.org/drawingml/2006/table">
            <a:tbl>
              <a:tblPr/>
              <a:tblGrid>
                <a:gridCol w="1557686"/>
                <a:gridCol w="794524"/>
                <a:gridCol w="3591390"/>
              </a:tblGrid>
              <a:tr h="457200">
                <a:tc>
                  <a:txBody>
                    <a:bodyPr/>
                    <a:lstStyle/>
                    <a:p>
                      <a:pPr algn="ctr">
                        <a:spcAft>
                          <a:spcPts val="0"/>
                        </a:spcAft>
                      </a:pPr>
                      <a:r>
                        <a:rPr lang="zh-CN" sz="1050" kern="100">
                          <a:latin typeface="Times New Roman"/>
                          <a:ea typeface="仿宋"/>
                        </a:rPr>
                        <a:t>国际关系学院</a:t>
                      </a:r>
                      <a:endParaRPr lang="zh-CN" sz="1050" kern="10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a:latin typeface="Times New Roman"/>
                          <a:ea typeface="仿宋"/>
                        </a:rPr>
                        <a:t>王康威</a:t>
                      </a:r>
                      <a:endParaRPr lang="zh-CN" sz="1050" kern="10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dirty="0">
                          <a:latin typeface="Times New Roman"/>
                          <a:ea typeface="仿宋"/>
                        </a:rPr>
                        <a:t>风波上的主权——二战后岛屿主权争议问题研究</a:t>
                      </a:r>
                      <a:endParaRPr lang="zh-CN" sz="1050" kern="100" dirty="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7" name="表格 16"/>
          <p:cNvGraphicFramePr>
            <a:graphicFrameLocks noGrp="1"/>
          </p:cNvGraphicFramePr>
          <p:nvPr/>
        </p:nvGraphicFramePr>
        <p:xfrm>
          <a:off x="2209800" y="4191000"/>
          <a:ext cx="5943600" cy="762000"/>
        </p:xfrm>
        <a:graphic>
          <a:graphicData uri="http://schemas.openxmlformats.org/drawingml/2006/table">
            <a:tbl>
              <a:tblPr/>
              <a:tblGrid>
                <a:gridCol w="1557686"/>
                <a:gridCol w="794524"/>
                <a:gridCol w="3591390"/>
              </a:tblGrid>
              <a:tr h="381000">
                <a:tc>
                  <a:txBody>
                    <a:bodyPr/>
                    <a:lstStyle/>
                    <a:p>
                      <a:pPr algn="ctr">
                        <a:spcAft>
                          <a:spcPts val="0"/>
                        </a:spcAft>
                      </a:pPr>
                      <a:r>
                        <a:rPr lang="zh-CN" sz="1050" kern="100">
                          <a:latin typeface="Times New Roman"/>
                          <a:ea typeface="仿宋"/>
                        </a:rPr>
                        <a:t>国际关系学院</a:t>
                      </a:r>
                      <a:endParaRPr lang="zh-CN" sz="1050" kern="10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a:latin typeface="Times New Roman"/>
                          <a:ea typeface="仿宋"/>
                        </a:rPr>
                        <a:t>赵雅雯</a:t>
                      </a:r>
                      <a:endParaRPr lang="zh-CN" sz="1050" kern="10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a:latin typeface="Times New Roman"/>
                          <a:ea typeface="仿宋"/>
                        </a:rPr>
                        <a:t>命运与勇气 以夏洛特小姐为例的细节象征与美学意涵</a:t>
                      </a:r>
                      <a:r>
                        <a:rPr lang="en-US" sz="1050" kern="100">
                          <a:latin typeface="Times New Roman"/>
                          <a:ea typeface="仿宋"/>
                        </a:rPr>
                        <a:t>  </a:t>
                      </a:r>
                      <a:r>
                        <a:rPr lang="zh-CN" sz="1050" kern="100">
                          <a:latin typeface="Times New Roman"/>
                          <a:ea typeface="仿宋"/>
                        </a:rPr>
                        <a:t>及维多利亚时代女子地位探微</a:t>
                      </a:r>
                      <a:endParaRPr lang="zh-CN" sz="1050" kern="10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algn="ctr">
                        <a:spcAft>
                          <a:spcPts val="0"/>
                        </a:spcAft>
                      </a:pPr>
                      <a:r>
                        <a:rPr lang="zh-CN" sz="1050" kern="100">
                          <a:latin typeface="Times New Roman"/>
                          <a:ea typeface="仿宋"/>
                        </a:rPr>
                        <a:t>国际关系学院</a:t>
                      </a:r>
                      <a:endParaRPr lang="zh-CN" sz="1050" kern="10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a:latin typeface="Times New Roman"/>
                          <a:ea typeface="仿宋"/>
                        </a:rPr>
                        <a:t>黄立志</a:t>
                      </a:r>
                      <a:endParaRPr lang="zh-CN" sz="1050" kern="10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dirty="0">
                          <a:latin typeface="Times New Roman"/>
                          <a:ea typeface="仿宋"/>
                        </a:rPr>
                        <a:t>十年一剑 霜刃小试——中国青年志愿者海外服务计划评估及其比较研究</a:t>
                      </a:r>
                      <a:endParaRPr lang="zh-CN" sz="1050" kern="100" dirty="0">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50" name="Rectangle 2"/>
          <p:cNvSpPr>
            <a:spLocks noChangeArrowheads="1"/>
          </p:cNvSpPr>
          <p:nvPr/>
        </p:nvSpPr>
        <p:spPr bwMode="auto">
          <a:xfrm>
            <a:off x="2895600" y="2438400"/>
            <a:ext cx="353975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dirty="0" smtClean="0">
                <a:ln>
                  <a:noFill/>
                </a:ln>
                <a:solidFill>
                  <a:schemeClr val="tx1"/>
                </a:solidFill>
                <a:effectLst/>
                <a:latin typeface="仿宋" pitchFamily="49" charset="-122"/>
                <a:ea typeface="仿宋" pitchFamily="49" charset="-122"/>
                <a:cs typeface="Times New Roman" pitchFamily="18" charset="0"/>
              </a:rPr>
              <a:t>五四青年科学奖竞赛获奖名单</a:t>
            </a:r>
            <a:endParaRPr kumimoji="0" lang="zh-CN" sz="20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graphicFrame>
        <p:nvGraphicFramePr>
          <p:cNvPr id="18" name="表格 17"/>
          <p:cNvGraphicFramePr>
            <a:graphicFrameLocks noGrp="1"/>
          </p:cNvGraphicFramePr>
          <p:nvPr/>
        </p:nvGraphicFramePr>
        <p:xfrm>
          <a:off x="2286000" y="5867400"/>
          <a:ext cx="5486400" cy="180975"/>
        </p:xfrm>
        <a:graphic>
          <a:graphicData uri="http://schemas.openxmlformats.org/drawingml/2006/table">
            <a:tbl>
              <a:tblPr/>
              <a:tblGrid>
                <a:gridCol w="1400945"/>
                <a:gridCol w="736638"/>
                <a:gridCol w="3348817"/>
              </a:tblGrid>
              <a:tr h="180975">
                <a:tc>
                  <a:txBody>
                    <a:bodyPr/>
                    <a:lstStyle/>
                    <a:p>
                      <a:pPr algn="ctr">
                        <a:spcAft>
                          <a:spcPts val="0"/>
                        </a:spcAft>
                      </a:pPr>
                      <a:r>
                        <a:rPr lang="zh-CN" sz="1050" kern="0">
                          <a:latin typeface="Times New Roman"/>
                          <a:ea typeface="仿宋"/>
                          <a:cs typeface="Times New Roman"/>
                        </a:rPr>
                        <a:t>国际关系学院</a:t>
                      </a:r>
                      <a:endParaRPr lang="zh-CN" sz="1050" kern="10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0">
                          <a:solidFill>
                            <a:srgbClr val="000000"/>
                          </a:solidFill>
                          <a:latin typeface="Times New Roman"/>
                          <a:ea typeface="仿宋"/>
                          <a:cs typeface="Times New Roman"/>
                        </a:rPr>
                        <a:t>鲁蕾</a:t>
                      </a:r>
                      <a:endParaRPr lang="zh-CN" sz="1050" kern="100">
                        <a:latin typeface="Times New Roman"/>
                        <a:ea typeface="宋体"/>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dirty="0">
                          <a:latin typeface="Times New Roman"/>
                          <a:ea typeface="仿宋"/>
                          <a:cs typeface="Times New Roman"/>
                        </a:rPr>
                        <a:t>北大本科招生与毕业历史之研究（</a:t>
                      </a:r>
                      <a:r>
                        <a:rPr lang="en-US" sz="1050" kern="100" dirty="0">
                          <a:latin typeface="Times New Roman"/>
                          <a:ea typeface="仿宋"/>
                          <a:cs typeface="Times New Roman"/>
                        </a:rPr>
                        <a:t>1910</a:t>
                      </a:r>
                      <a:r>
                        <a:rPr lang="zh-CN" sz="1050" kern="100" dirty="0">
                          <a:latin typeface="Times New Roman"/>
                          <a:ea typeface="仿宋"/>
                          <a:cs typeface="Times New Roman"/>
                        </a:rPr>
                        <a:t>年</a:t>
                      </a:r>
                      <a:r>
                        <a:rPr lang="en-US" sz="1050" kern="100" dirty="0">
                          <a:latin typeface="Times New Roman"/>
                          <a:ea typeface="仿宋"/>
                          <a:cs typeface="Times New Roman"/>
                        </a:rPr>
                        <a:t>-1949</a:t>
                      </a:r>
                      <a:r>
                        <a:rPr lang="zh-CN" sz="1050" kern="100" dirty="0">
                          <a:latin typeface="Times New Roman"/>
                          <a:ea typeface="仿宋"/>
                          <a:cs typeface="Times New Roman"/>
                        </a:rPr>
                        <a:t>年）</a:t>
                      </a:r>
                      <a:endParaRPr lang="zh-CN" sz="1050" kern="100" dirty="0">
                        <a:latin typeface="Times New Roman"/>
                        <a:ea typeface="宋体"/>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9" name="矩形 18"/>
          <p:cNvSpPr/>
          <p:nvPr/>
        </p:nvSpPr>
        <p:spPr>
          <a:xfrm>
            <a:off x="304800" y="5257800"/>
            <a:ext cx="1828800" cy="369332"/>
          </a:xfrm>
          <a:prstGeom prst="rect">
            <a:avLst/>
          </a:prstGeom>
        </p:spPr>
        <p:txBody>
          <a:bodyPr wrap="square">
            <a:spAutoFit/>
          </a:bodyPr>
          <a:lstStyle/>
          <a:p>
            <a:r>
              <a:rPr lang="zh-CN" altLang="zh-CN" b="1" dirty="0" smtClean="0"/>
              <a:t>特别贡献奖竞赛</a:t>
            </a:r>
            <a:endParaRPr lang="zh-CN" altLang="en-US" dirty="0"/>
          </a:p>
        </p:txBody>
      </p:sp>
      <p:sp>
        <p:nvSpPr>
          <p:cNvPr id="20" name="TextBox 19"/>
          <p:cNvSpPr txBox="1"/>
          <p:nvPr/>
        </p:nvSpPr>
        <p:spPr>
          <a:xfrm>
            <a:off x="228600" y="5791200"/>
            <a:ext cx="1828800" cy="381000"/>
          </a:xfrm>
          <a:prstGeom prst="rect">
            <a:avLst/>
          </a:prstGeom>
          <a:noFill/>
        </p:spPr>
        <p:txBody>
          <a:bodyPr wrap="square" rtlCol="0">
            <a:spAutoFit/>
          </a:bodyPr>
          <a:lstStyle/>
          <a:p>
            <a:r>
              <a:rPr lang="zh-CN" altLang="en-US" dirty="0" smtClean="0"/>
              <a:t>三等奖</a:t>
            </a:r>
            <a:endParaRPr lang="zh-CN" altLang="en-US" dirty="0"/>
          </a:p>
        </p:txBody>
      </p:sp>
    </p:spTree>
    <p:extLst>
      <p:ext uri="{BB962C8B-B14F-4D97-AF65-F5344CB8AC3E}">
        <p14:creationId xmlns:p14="http://schemas.microsoft.com/office/powerpoint/2010/main" val="2758058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9"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sp>
        <p:nvSpPr>
          <p:cNvPr id="13" name="TextBox 12"/>
          <p:cNvSpPr txBox="1"/>
          <p:nvPr/>
        </p:nvSpPr>
        <p:spPr>
          <a:xfrm>
            <a:off x="2997721" y="2900636"/>
            <a:ext cx="4901889" cy="400110"/>
          </a:xfrm>
          <a:prstGeom prst="rect">
            <a:avLst/>
          </a:prstGeom>
          <a:noFill/>
        </p:spPr>
        <p:txBody>
          <a:bodyPr wrap="square">
            <a:spAutoFit/>
          </a:bodyPr>
          <a:lstStyle/>
          <a:p>
            <a:pPr fontAlgn="auto">
              <a:spcBef>
                <a:spcPts val="0"/>
              </a:spcBef>
              <a:spcAft>
                <a:spcPts val="0"/>
              </a:spcAft>
              <a:defRPr/>
            </a:pPr>
            <a:r>
              <a:rPr lang="zh-CN" altLang="en-US" sz="2000" dirty="0">
                <a:ln w="28575">
                  <a:noFill/>
                  <a:prstDash val="solid"/>
                </a:ln>
                <a:solidFill>
                  <a:schemeClr val="tx1">
                    <a:lumMod val="85000"/>
                    <a:lumOff val="15000"/>
                  </a:schemeClr>
                </a:solidFill>
                <a:latin typeface="楷体_GB2312" pitchFamily="49" charset="-122"/>
                <a:ea typeface="楷体_GB2312" pitchFamily="49" charset="-122"/>
                <a:cs typeface="Shruti" pitchFamily="2"/>
              </a:rPr>
              <a:t>电子信箱</a:t>
            </a:r>
            <a:r>
              <a:rPr lang="zh-CN" altLang="en-US" sz="2000" dirty="0" smtClean="0">
                <a:ln w="28575">
                  <a:noFill/>
                  <a:prstDash val="solid"/>
                </a:ln>
                <a:solidFill>
                  <a:schemeClr val="tx1">
                    <a:lumMod val="85000"/>
                    <a:lumOff val="15000"/>
                  </a:schemeClr>
                </a:solidFill>
                <a:latin typeface="楷体_GB2312" pitchFamily="49" charset="-122"/>
                <a:ea typeface="楷体_GB2312" pitchFamily="49" charset="-122"/>
                <a:cs typeface="Shruti" pitchFamily="2"/>
              </a:rPr>
              <a:t>：</a:t>
            </a:r>
            <a:r>
              <a:rPr lang="en-US" altLang="zh-CN" sz="2000" dirty="0" smtClean="0">
                <a:ln w="28575">
                  <a:noFill/>
                  <a:prstDash val="solid"/>
                </a:ln>
                <a:solidFill>
                  <a:schemeClr val="tx1">
                    <a:lumMod val="85000"/>
                    <a:lumOff val="15000"/>
                  </a:schemeClr>
                </a:solidFill>
                <a:latin typeface="楷体_GB2312" pitchFamily="49" charset="-122"/>
                <a:ea typeface="楷体_GB2312" pitchFamily="49" charset="-122"/>
                <a:cs typeface="Shruti" pitchFamily="2"/>
              </a:rPr>
              <a:t>pkutzb@163.com</a:t>
            </a:r>
            <a:endParaRPr lang="zh-CN" altLang="en-US" sz="2000" dirty="0">
              <a:ln w="28575">
                <a:noFill/>
                <a:prstDash val="solid"/>
              </a:ln>
              <a:solidFill>
                <a:schemeClr val="tx1">
                  <a:lumMod val="85000"/>
                  <a:lumOff val="15000"/>
                </a:schemeClr>
              </a:solidFill>
              <a:latin typeface="楷体_GB2312" pitchFamily="49" charset="-122"/>
              <a:ea typeface="楷体_GB2312" pitchFamily="49" charset="-122"/>
              <a:cs typeface="Shruti" pitchFamily="2"/>
            </a:endParaRPr>
          </a:p>
        </p:txBody>
      </p:sp>
      <p:sp>
        <p:nvSpPr>
          <p:cNvPr id="14" name="TextBox 13"/>
          <p:cNvSpPr txBox="1"/>
          <p:nvPr/>
        </p:nvSpPr>
        <p:spPr>
          <a:xfrm>
            <a:off x="3352800" y="3505200"/>
            <a:ext cx="4016464" cy="1015663"/>
          </a:xfrm>
          <a:prstGeom prst="rect">
            <a:avLst/>
          </a:prstGeom>
          <a:noFill/>
        </p:spPr>
        <p:txBody>
          <a:bodyPr wrap="square">
            <a:spAutoFit/>
          </a:bodyPr>
          <a:lstStyle/>
          <a:p>
            <a:pPr fontAlgn="auto">
              <a:lnSpc>
                <a:spcPct val="150000"/>
              </a:lnSpc>
              <a:spcBef>
                <a:spcPts val="0"/>
              </a:spcBef>
              <a:spcAft>
                <a:spcPts val="0"/>
              </a:spcAft>
              <a:defRPr/>
            </a:pPr>
            <a:r>
              <a:rPr lang="zh-CN" altLang="en-US" sz="2000" dirty="0">
                <a:ln w="28575">
                  <a:noFill/>
                  <a:prstDash val="solid"/>
                </a:ln>
                <a:solidFill>
                  <a:schemeClr val="tx1">
                    <a:lumMod val="85000"/>
                    <a:lumOff val="15000"/>
                  </a:schemeClr>
                </a:solidFill>
                <a:latin typeface="楷体_GB2312" pitchFamily="49" charset="-122"/>
                <a:ea typeface="楷体_GB2312" pitchFamily="49" charset="-122"/>
                <a:cs typeface="Shruti" pitchFamily="2"/>
              </a:rPr>
              <a:t>联系人</a:t>
            </a:r>
            <a:r>
              <a:rPr lang="zh-CN" altLang="en-US" sz="2000" dirty="0" smtClean="0">
                <a:ln w="28575">
                  <a:noFill/>
                  <a:prstDash val="solid"/>
                </a:ln>
                <a:solidFill>
                  <a:schemeClr val="tx1">
                    <a:lumMod val="85000"/>
                    <a:lumOff val="15000"/>
                  </a:schemeClr>
                </a:solidFill>
                <a:latin typeface="楷体_GB2312" pitchFamily="49" charset="-122"/>
                <a:ea typeface="楷体_GB2312" pitchFamily="49" charset="-122"/>
                <a:cs typeface="Shruti" pitchFamily="2"/>
              </a:rPr>
              <a:t>：黄  冠  </a:t>
            </a:r>
            <a:r>
              <a:rPr lang="en-US" altLang="zh-CN" sz="2000" dirty="0" smtClean="0">
                <a:ln w="28575">
                  <a:noFill/>
                  <a:prstDash val="solid"/>
                </a:ln>
                <a:solidFill>
                  <a:schemeClr val="tx1">
                    <a:lumMod val="85000"/>
                    <a:lumOff val="15000"/>
                  </a:schemeClr>
                </a:solidFill>
                <a:latin typeface="楷体_GB2312" pitchFamily="49" charset="-122"/>
                <a:ea typeface="楷体_GB2312" pitchFamily="49" charset="-122"/>
                <a:cs typeface="Shruti" pitchFamily="2"/>
              </a:rPr>
              <a:t>13910242725</a:t>
            </a:r>
          </a:p>
          <a:p>
            <a:pPr fontAlgn="auto">
              <a:lnSpc>
                <a:spcPct val="150000"/>
              </a:lnSpc>
              <a:spcBef>
                <a:spcPts val="0"/>
              </a:spcBef>
              <a:spcAft>
                <a:spcPts val="0"/>
              </a:spcAft>
              <a:defRPr/>
            </a:pPr>
            <a:r>
              <a:rPr lang="zh-CN" altLang="en-US" sz="2000" dirty="0" smtClean="0">
                <a:ln w="28575">
                  <a:noFill/>
                  <a:prstDash val="solid"/>
                </a:ln>
                <a:solidFill>
                  <a:schemeClr val="tx1">
                    <a:lumMod val="85000"/>
                    <a:lumOff val="15000"/>
                  </a:schemeClr>
                </a:solidFill>
                <a:latin typeface="楷体_GB2312" pitchFamily="49" charset="-122"/>
                <a:ea typeface="楷体_GB2312" pitchFamily="49" charset="-122"/>
                <a:cs typeface="Shruti" pitchFamily="2"/>
              </a:rPr>
              <a:t>        黎  泉  </a:t>
            </a:r>
            <a:r>
              <a:rPr lang="en-US" altLang="zh-CN" sz="2000" dirty="0" smtClean="0">
                <a:ln w="28575">
                  <a:noFill/>
                  <a:prstDash val="solid"/>
                </a:ln>
                <a:solidFill>
                  <a:schemeClr val="tx1">
                    <a:lumMod val="85000"/>
                    <a:lumOff val="15000"/>
                  </a:schemeClr>
                </a:solidFill>
                <a:latin typeface="楷体_GB2312" pitchFamily="49" charset="-122"/>
                <a:ea typeface="楷体_GB2312" pitchFamily="49" charset="-122"/>
                <a:cs typeface="Shruti" pitchFamily="2"/>
              </a:rPr>
              <a:t>18810519979</a:t>
            </a:r>
            <a:endParaRPr lang="zh-CN" altLang="en-US" sz="2000" dirty="0">
              <a:ln w="28575">
                <a:noFill/>
                <a:prstDash val="solid"/>
              </a:ln>
              <a:solidFill>
                <a:schemeClr val="tx1">
                  <a:lumMod val="85000"/>
                  <a:lumOff val="15000"/>
                </a:schemeClr>
              </a:solidFill>
              <a:latin typeface="楷体_GB2312" pitchFamily="49" charset="-122"/>
              <a:ea typeface="楷体_GB2312" pitchFamily="49" charset="-122"/>
              <a:cs typeface="Shruti" pitchFamily="2"/>
            </a:endParaRPr>
          </a:p>
        </p:txBody>
      </p:sp>
      <p:sp>
        <p:nvSpPr>
          <p:cNvPr id="17" name="椭圆 16"/>
          <p:cNvSpPr/>
          <p:nvPr/>
        </p:nvSpPr>
        <p:spPr>
          <a:xfrm rot="1654010">
            <a:off x="2701142" y="3818377"/>
            <a:ext cx="323850" cy="3238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泪滴形 17"/>
          <p:cNvSpPr/>
          <p:nvPr/>
        </p:nvSpPr>
        <p:spPr>
          <a:xfrm rot="3429013">
            <a:off x="2248051" y="2369653"/>
            <a:ext cx="439420" cy="367671"/>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85000"/>
                  <a:lumOff val="15000"/>
                </a:schemeClr>
              </a:solidFill>
            </a:endParaRPr>
          </a:p>
        </p:txBody>
      </p:sp>
      <p:sp>
        <p:nvSpPr>
          <p:cNvPr id="19" name="泪滴形 18"/>
          <p:cNvSpPr/>
          <p:nvPr/>
        </p:nvSpPr>
        <p:spPr>
          <a:xfrm rot="3429013">
            <a:off x="2504107" y="2978411"/>
            <a:ext cx="439420" cy="367671"/>
          </a:xfrm>
          <a:prstGeom prst="teardrop">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85000"/>
                  <a:lumOff val="15000"/>
                </a:schemeClr>
              </a:solidFill>
            </a:endParaRPr>
          </a:p>
        </p:txBody>
      </p:sp>
      <p:sp>
        <p:nvSpPr>
          <p:cNvPr id="20" name="泪滴形 19"/>
          <p:cNvSpPr/>
          <p:nvPr/>
        </p:nvSpPr>
        <p:spPr>
          <a:xfrm rot="3429013">
            <a:off x="2802557" y="3611823"/>
            <a:ext cx="439420" cy="367671"/>
          </a:xfrm>
          <a:prstGeom prst="teardrop">
            <a:avLst/>
          </a:prstGeom>
          <a:solidFill>
            <a:srgbClr val="6BA7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85000"/>
                  <a:lumOff val="15000"/>
                </a:schemeClr>
              </a:solidFill>
            </a:endParaRPr>
          </a:p>
        </p:txBody>
      </p:sp>
      <p:sp>
        <p:nvSpPr>
          <p:cNvPr id="21" name="椭圆 20"/>
          <p:cNvSpPr/>
          <p:nvPr/>
        </p:nvSpPr>
        <p:spPr>
          <a:xfrm rot="3707078">
            <a:off x="2342721" y="2412007"/>
            <a:ext cx="347448" cy="2798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椭圆 21"/>
          <p:cNvSpPr/>
          <p:nvPr/>
        </p:nvSpPr>
        <p:spPr>
          <a:xfrm rot="3707078">
            <a:off x="2586076" y="3044578"/>
            <a:ext cx="347448" cy="2798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椭圆 22"/>
          <p:cNvSpPr/>
          <p:nvPr/>
        </p:nvSpPr>
        <p:spPr>
          <a:xfrm rot="3707078">
            <a:off x="2890876" y="3679578"/>
            <a:ext cx="347448" cy="27986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TextBox 23"/>
          <p:cNvSpPr txBox="1"/>
          <p:nvPr/>
        </p:nvSpPr>
        <p:spPr>
          <a:xfrm>
            <a:off x="2895600" y="2286000"/>
            <a:ext cx="3368675" cy="400110"/>
          </a:xfrm>
          <a:prstGeom prst="rect">
            <a:avLst/>
          </a:prstGeom>
          <a:noFill/>
        </p:spPr>
        <p:txBody>
          <a:bodyPr>
            <a:spAutoFit/>
          </a:bodyPr>
          <a:lstStyle/>
          <a:p>
            <a:r>
              <a:rPr lang="zh-CN" altLang="en-US" sz="2000" dirty="0">
                <a:solidFill>
                  <a:srgbClr val="262626"/>
                </a:solidFill>
                <a:latin typeface="楷体_GB2312" pitchFamily="49" charset="-122"/>
                <a:ea typeface="楷体_GB2312" pitchFamily="49" charset="-122"/>
                <a:cs typeface="Shruti"/>
              </a:rPr>
              <a:t>联系电话</a:t>
            </a:r>
            <a:r>
              <a:rPr lang="zh-CN" altLang="en-US" sz="2000" dirty="0" smtClean="0">
                <a:solidFill>
                  <a:srgbClr val="262626"/>
                </a:solidFill>
                <a:latin typeface="楷体_GB2312" pitchFamily="49" charset="-122"/>
                <a:ea typeface="楷体_GB2312" pitchFamily="49" charset="-122"/>
                <a:cs typeface="Shruti"/>
              </a:rPr>
              <a:t>：</a:t>
            </a:r>
            <a:r>
              <a:rPr lang="en-US" altLang="zh-CN" sz="2000" dirty="0" smtClean="0">
                <a:solidFill>
                  <a:srgbClr val="262626"/>
                </a:solidFill>
                <a:latin typeface="楷体_GB2312" pitchFamily="49" charset="-122"/>
                <a:ea typeface="楷体_GB2312" pitchFamily="49" charset="-122"/>
                <a:cs typeface="Shruti"/>
              </a:rPr>
              <a:t>62755385</a:t>
            </a:r>
            <a:endParaRPr lang="zh-CN" altLang="en-US" sz="2000" dirty="0">
              <a:solidFill>
                <a:srgbClr val="404040"/>
              </a:solidFill>
              <a:latin typeface="楷体_GB2312" pitchFamily="49" charset="-122"/>
              <a:ea typeface="楷体_GB2312" pitchFamily="49" charset="-122"/>
              <a:cs typeface="Shruti"/>
            </a:endParaRPr>
          </a:p>
        </p:txBody>
      </p:sp>
    </p:spTree>
    <p:extLst>
      <p:ext uri="{BB962C8B-B14F-4D97-AF65-F5344CB8AC3E}">
        <p14:creationId xmlns:p14="http://schemas.microsoft.com/office/powerpoint/2010/main" val="28871416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normAutofit/>
          </a:bodyPr>
          <a:lstStyle/>
          <a:p>
            <a:r>
              <a:rPr lang="zh-CN" altLang="en-US" sz="4800" dirty="0" smtClean="0">
                <a:solidFill>
                  <a:schemeClr val="accent4">
                    <a:lumMod val="75000"/>
                  </a:schemeClr>
                </a:solidFill>
                <a:latin typeface="造字工房尚黑 G0v1 常规体" pitchFamily="50" charset="-122"/>
                <a:ea typeface="造字工房尚黑 G0v1 常规体" pitchFamily="50" charset="-122"/>
              </a:rPr>
              <a:t>王逸舟老师   刘海方老师</a:t>
            </a:r>
            <a:endParaRPr lang="zh-CN" altLang="en-US" sz="4800" dirty="0">
              <a:solidFill>
                <a:schemeClr val="accent4">
                  <a:lumMod val="75000"/>
                </a:schemeClr>
              </a:solidFill>
              <a:latin typeface="造字工房尚黑 G0v1 常规体" pitchFamily="50" charset="-122"/>
              <a:ea typeface="造字工房尚黑 G0v1 常规体" pitchFamily="50" charset="-122"/>
            </a:endParaRPr>
          </a:p>
        </p:txBody>
      </p:sp>
      <p:sp>
        <p:nvSpPr>
          <p:cNvPr id="3" name="文本占位符 2"/>
          <p:cNvSpPr>
            <a:spLocks noGrp="1"/>
          </p:cNvSpPr>
          <p:nvPr>
            <p:ph type="body" idx="1"/>
          </p:nvPr>
        </p:nvSpPr>
        <p:spPr/>
        <p:txBody>
          <a:bodyPr>
            <a:normAutofit/>
          </a:bodyPr>
          <a:lstStyle/>
          <a:p>
            <a:r>
              <a:rPr lang="en-US" altLang="zh-CN" sz="3600" dirty="0" smtClean="0">
                <a:latin typeface="Kozuka Gothic Pro B" pitchFamily="34" charset="-128"/>
                <a:ea typeface="Kozuka Gothic Pro B" pitchFamily="34" charset="-128"/>
              </a:rPr>
              <a:t>Part 3</a:t>
            </a:r>
            <a:endParaRPr lang="zh-CN" altLang="en-US" sz="3600" dirty="0">
              <a:latin typeface="Kozuka Gothic Pro B" pitchFamily="34" charset="-128"/>
              <a:ea typeface="Kozuka Gothic Pro B" pitchFamily="34" charset="-128"/>
            </a:endParaRPr>
          </a:p>
        </p:txBody>
      </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0000" t="25704" r="69677" b="30023"/>
          <a:stretch/>
        </p:blipFill>
        <p:spPr>
          <a:xfrm>
            <a:off x="-36512" y="-27384"/>
            <a:ext cx="1858297" cy="3023420"/>
          </a:xfrm>
          <a:prstGeom prst="rect">
            <a:avLst/>
          </a:prstGeom>
        </p:spPr>
      </p:pic>
    </p:spTree>
    <p:extLst>
      <p:ext uri="{BB962C8B-B14F-4D97-AF65-F5344CB8AC3E}">
        <p14:creationId xmlns:p14="http://schemas.microsoft.com/office/powerpoint/2010/main" val="33757143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normAutofit fontScale="90000"/>
          </a:bodyPr>
          <a:lstStyle/>
          <a:p>
            <a:r>
              <a:rPr lang="zh-CN" altLang="en-US" sz="4800" dirty="0" smtClean="0">
                <a:solidFill>
                  <a:schemeClr val="accent4">
                    <a:lumMod val="75000"/>
                  </a:schemeClr>
                </a:solidFill>
                <a:latin typeface="造字工房尚黑 G0v1 常规体" pitchFamily="50" charset="-122"/>
                <a:ea typeface="造字工房尚黑 G0v1 常规体" pitchFamily="50" charset="-122"/>
              </a:rPr>
              <a:t>第二十一届“挑战杯”获奖者</a:t>
            </a:r>
            <a:endParaRPr lang="zh-CN" altLang="en-US" sz="4800" dirty="0">
              <a:solidFill>
                <a:schemeClr val="accent4">
                  <a:lumMod val="75000"/>
                </a:schemeClr>
              </a:solidFill>
              <a:latin typeface="造字工房尚黑 G0v1 常规体" pitchFamily="50" charset="-122"/>
              <a:ea typeface="造字工房尚黑 G0v1 常规体" pitchFamily="50" charset="-122"/>
            </a:endParaRPr>
          </a:p>
        </p:txBody>
      </p:sp>
      <p:sp>
        <p:nvSpPr>
          <p:cNvPr id="3" name="文本占位符 2"/>
          <p:cNvSpPr>
            <a:spLocks noGrp="1"/>
          </p:cNvSpPr>
          <p:nvPr>
            <p:ph type="body" idx="1"/>
          </p:nvPr>
        </p:nvSpPr>
        <p:spPr/>
        <p:txBody>
          <a:bodyPr>
            <a:normAutofit/>
          </a:bodyPr>
          <a:lstStyle/>
          <a:p>
            <a:r>
              <a:rPr lang="en-US" altLang="zh-CN" sz="3600" dirty="0" smtClean="0">
                <a:latin typeface="Kozuka Gothic Pro B" pitchFamily="34" charset="-128"/>
                <a:ea typeface="Kozuka Gothic Pro B" pitchFamily="34" charset="-128"/>
              </a:rPr>
              <a:t>Part 4</a:t>
            </a:r>
            <a:endParaRPr lang="zh-CN" altLang="en-US" sz="3600" dirty="0">
              <a:latin typeface="Kozuka Gothic Pro B" pitchFamily="34" charset="-128"/>
              <a:ea typeface="Kozuka Gothic Pro B" pitchFamily="34" charset="-128"/>
            </a:endParaRPr>
          </a:p>
        </p:txBody>
      </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0000" t="25704" r="69677" b="30023"/>
          <a:stretch/>
        </p:blipFill>
        <p:spPr>
          <a:xfrm>
            <a:off x="-36512" y="-27384"/>
            <a:ext cx="1858297" cy="3023420"/>
          </a:xfrm>
          <a:prstGeom prst="rect">
            <a:avLst/>
          </a:prstGeom>
        </p:spPr>
      </p:pic>
    </p:spTree>
    <p:extLst>
      <p:ext uri="{BB962C8B-B14F-4D97-AF65-F5344CB8AC3E}">
        <p14:creationId xmlns:p14="http://schemas.microsoft.com/office/powerpoint/2010/main" val="33757143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79512" y="1828801"/>
            <a:ext cx="8712968" cy="2392287"/>
          </a:xfrm>
        </p:spPr>
        <p:txBody>
          <a:bodyPr/>
          <a:lstStyle/>
          <a:p>
            <a:r>
              <a:rPr lang="en-US" altLang="zh-CN" dirty="0" smtClean="0"/>
              <a:t>           ——</a:t>
            </a:r>
            <a:endParaRPr lang="zh-CN" altLang="en-US" dirty="0"/>
          </a:p>
        </p:txBody>
      </p:sp>
      <p:sp>
        <p:nvSpPr>
          <p:cNvPr id="3" name="副标题 2"/>
          <p:cNvSpPr>
            <a:spLocks noGrp="1"/>
          </p:cNvSpPr>
          <p:nvPr>
            <p:ph type="subTitle" idx="1"/>
          </p:nvPr>
        </p:nvSpPr>
        <p:spPr>
          <a:xfrm>
            <a:off x="323528" y="4862264"/>
            <a:ext cx="6898911" cy="943000"/>
          </a:xfrm>
        </p:spPr>
        <p:txBody>
          <a:bodyPr>
            <a:normAutofit/>
          </a:bodyPr>
          <a:lstStyle/>
          <a:p>
            <a:r>
              <a:rPr lang="zh-CN" altLang="en-US" sz="3200" b="1" dirty="0" smtClean="0">
                <a:solidFill>
                  <a:schemeClr val="tx2"/>
                </a:solidFill>
                <a:latin typeface="宋体" pitchFamily="2" charset="-122"/>
                <a:ea typeface="宋体" pitchFamily="2" charset="-122"/>
              </a:rPr>
              <a:t>庄斐雯  王康威  刘源  邓君蕊</a:t>
            </a:r>
            <a:endParaRPr lang="en-US" altLang="zh-CN" sz="3200" b="1" dirty="0" smtClean="0">
              <a:solidFill>
                <a:schemeClr val="tx2"/>
              </a:solidFill>
              <a:latin typeface="宋体" pitchFamily="2" charset="-122"/>
              <a:ea typeface="宋体" pitchFamily="2" charset="-122"/>
            </a:endParaRPr>
          </a:p>
          <a:p>
            <a:endParaRPr lang="zh-CN" altLang="en-US" sz="3200" dirty="0">
              <a:solidFill>
                <a:schemeClr val="tx2"/>
              </a:solidFill>
            </a:endParaRPr>
          </a:p>
        </p:txBody>
      </p:sp>
      <p:pic>
        <p:nvPicPr>
          <p:cNvPr id="1026" name="Picture 2"/>
          <p:cNvPicPr>
            <a:picLocks noChangeAspect="1" noChangeArrowheads="1"/>
          </p:cNvPicPr>
          <p:nvPr/>
        </p:nvPicPr>
        <p:blipFill>
          <a:blip r:embed="rId3" cstate="print"/>
          <a:srcRect/>
          <a:stretch>
            <a:fillRect/>
          </a:stretch>
        </p:blipFill>
        <p:spPr bwMode="auto">
          <a:xfrm>
            <a:off x="4562475" y="3419475"/>
            <a:ext cx="19050" cy="190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562475" y="3419475"/>
            <a:ext cx="19050" cy="1905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4562475" y="3419475"/>
            <a:ext cx="19050" cy="19050"/>
          </a:xfrm>
          <a:prstGeom prst="rect">
            <a:avLst/>
          </a:prstGeom>
          <a:noFill/>
          <a:ln w="9525">
            <a:noFill/>
            <a:miter lim="800000"/>
            <a:headEnd/>
            <a:tailEnd/>
          </a:ln>
        </p:spPr>
      </p:pic>
      <p:pic>
        <p:nvPicPr>
          <p:cNvPr id="7" name="图片 6" descr="未命名.jpg"/>
          <p:cNvPicPr>
            <a:picLocks noChangeAspect="1"/>
          </p:cNvPicPr>
          <p:nvPr/>
        </p:nvPicPr>
        <p:blipFill>
          <a:blip r:embed="rId4" cstate="print">
            <a:clrChange>
              <a:clrFrom>
                <a:srgbClr val="FFFFFF"/>
              </a:clrFrom>
              <a:clrTo>
                <a:srgbClr val="FFFFFF">
                  <a:alpha val="0"/>
                </a:srgbClr>
              </a:clrTo>
            </a:clrChange>
          </a:blip>
          <a:stretch>
            <a:fillRect/>
          </a:stretch>
        </p:blipFill>
        <p:spPr>
          <a:xfrm>
            <a:off x="675283" y="1430446"/>
            <a:ext cx="7774384" cy="2214578"/>
          </a:xfrm>
          <a:prstGeom prst="rect">
            <a:avLst/>
          </a:prstGeom>
          <a:noFill/>
          <a:ln>
            <a:noFill/>
          </a:ln>
        </p:spPr>
      </p:pic>
      <p:pic>
        <p:nvPicPr>
          <p:cNvPr id="8" name="图片 7" descr="未命名2.jpg"/>
          <p:cNvPicPr>
            <a:picLocks noChangeAspect="1"/>
          </p:cNvPicPr>
          <p:nvPr/>
        </p:nvPicPr>
        <p:blipFill>
          <a:blip r:embed="rId5" cstate="print">
            <a:clrChange>
              <a:clrFrom>
                <a:srgbClr val="FFFFFF"/>
              </a:clrFrom>
              <a:clrTo>
                <a:srgbClr val="FFFFFF">
                  <a:alpha val="0"/>
                </a:srgbClr>
              </a:clrTo>
            </a:clrChange>
          </a:blip>
          <a:stretch>
            <a:fillRect/>
          </a:stretch>
        </p:blipFill>
        <p:spPr>
          <a:xfrm>
            <a:off x="2762250" y="3356992"/>
            <a:ext cx="6381750" cy="1028700"/>
          </a:xfrm>
          <a:prstGeom prst="rect">
            <a:avLst/>
          </a:prstGeom>
        </p:spPr>
      </p:pic>
    </p:spTree>
    <p:extLst>
      <p:ext uri="{BB962C8B-B14F-4D97-AF65-F5344CB8AC3E}">
        <p14:creationId xmlns:p14="http://schemas.microsoft.com/office/powerpoint/2010/main" val="193379376"/>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a:t>
            </a:r>
            <a:endParaRPr lang="zh-CN" altLang="en-US" dirty="0"/>
          </a:p>
        </p:txBody>
      </p:sp>
      <p:sp>
        <p:nvSpPr>
          <p:cNvPr id="3" name="内容占位符 2"/>
          <p:cNvSpPr>
            <a:spLocks noGrp="1"/>
          </p:cNvSpPr>
          <p:nvPr>
            <p:ph idx="1"/>
          </p:nvPr>
        </p:nvSpPr>
        <p:spPr>
          <a:xfrm>
            <a:off x="899592" y="1504826"/>
            <a:ext cx="7317105" cy="5335488"/>
          </a:xfrm>
        </p:spPr>
        <p:txBody>
          <a:bodyPr>
            <a:normAutofit/>
          </a:bodyPr>
          <a:lstStyle/>
          <a:p>
            <a:pPr marL="45720" indent="0" algn="ctr">
              <a:buNone/>
            </a:pPr>
            <a:r>
              <a:rPr lang="zh-CN" altLang="en-US" sz="6000" b="1" u="sng" dirty="0" smtClean="0">
                <a:solidFill>
                  <a:schemeClr val="tx2"/>
                </a:solidFill>
              </a:rPr>
              <a:t>准备阶段</a:t>
            </a:r>
            <a:r>
              <a:rPr lang="en-US" altLang="zh-CN" sz="6000" b="1" u="sng" dirty="0" smtClean="0">
                <a:solidFill>
                  <a:schemeClr val="tx2"/>
                </a:solidFill>
              </a:rPr>
              <a:t/>
            </a:r>
            <a:br>
              <a:rPr lang="en-US" altLang="zh-CN" sz="6000" b="1" u="sng" dirty="0" smtClean="0">
                <a:solidFill>
                  <a:schemeClr val="tx2"/>
                </a:solidFill>
              </a:rPr>
            </a:br>
            <a:endParaRPr lang="en-US" altLang="zh-CN" b="1" u="sng" dirty="0" smtClean="0">
              <a:solidFill>
                <a:schemeClr val="tx2"/>
              </a:solidFill>
            </a:endParaRPr>
          </a:p>
          <a:p>
            <a:pPr marL="45720" indent="0" algn="ctr">
              <a:buNone/>
            </a:pPr>
            <a:r>
              <a:rPr lang="zh-CN" altLang="en-US" sz="6000" b="1" u="sng" dirty="0">
                <a:solidFill>
                  <a:schemeClr val="tx2"/>
                </a:solidFill>
              </a:rPr>
              <a:t>研究</a:t>
            </a:r>
            <a:r>
              <a:rPr lang="zh-CN" altLang="en-US" sz="6000" b="1" u="sng" dirty="0" smtClean="0">
                <a:solidFill>
                  <a:schemeClr val="tx2"/>
                </a:solidFill>
              </a:rPr>
              <a:t>阶段</a:t>
            </a:r>
            <a:r>
              <a:rPr lang="en-US" altLang="zh-CN" sz="6000" b="1" u="sng" dirty="0" smtClean="0">
                <a:solidFill>
                  <a:schemeClr val="tx2"/>
                </a:solidFill>
              </a:rPr>
              <a:t/>
            </a:r>
            <a:br>
              <a:rPr lang="en-US" altLang="zh-CN" sz="6000" b="1" u="sng" dirty="0" smtClean="0">
                <a:solidFill>
                  <a:schemeClr val="tx2"/>
                </a:solidFill>
              </a:rPr>
            </a:br>
            <a:endParaRPr lang="en-US" altLang="zh-CN" sz="2800" b="1" u="sng" dirty="0" smtClean="0">
              <a:solidFill>
                <a:schemeClr val="tx2"/>
              </a:solidFill>
            </a:endParaRPr>
          </a:p>
          <a:p>
            <a:pPr marL="45720" indent="0" algn="ctr">
              <a:buNone/>
            </a:pPr>
            <a:r>
              <a:rPr lang="zh-CN" altLang="en-US" sz="6000" b="1" u="sng" dirty="0">
                <a:solidFill>
                  <a:schemeClr val="tx2"/>
                </a:solidFill>
              </a:rPr>
              <a:t>赛后感受</a:t>
            </a:r>
            <a:endParaRPr lang="en-US" altLang="zh-CN" sz="6000" b="1" u="sng" dirty="0">
              <a:solidFill>
                <a:schemeClr val="tx2"/>
              </a:solidFill>
            </a:endParaRPr>
          </a:p>
        </p:txBody>
      </p:sp>
      <p:pic>
        <p:nvPicPr>
          <p:cNvPr id="4" name="图片 3"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1297239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10000" t="25704" r="69677" b="30023"/>
          <a:stretch/>
        </p:blipFill>
        <p:spPr>
          <a:xfrm>
            <a:off x="-36512" y="-27384"/>
            <a:ext cx="1858297" cy="3023420"/>
          </a:xfrm>
          <a:prstGeom prst="rect">
            <a:avLst/>
          </a:prstGeom>
        </p:spPr>
      </p:pic>
      <p:sp>
        <p:nvSpPr>
          <p:cNvPr id="2" name="标题 1"/>
          <p:cNvSpPr>
            <a:spLocks noGrp="1"/>
          </p:cNvSpPr>
          <p:nvPr>
            <p:ph type="title"/>
          </p:nvPr>
        </p:nvSpPr>
        <p:spPr>
          <a:xfrm>
            <a:off x="457200" y="562670"/>
            <a:ext cx="8229600" cy="562074"/>
          </a:xfrm>
        </p:spPr>
        <p:txBody>
          <a:bodyPr>
            <a:noAutofit/>
          </a:bodyPr>
          <a:lstStyle/>
          <a:p>
            <a:r>
              <a:rPr lang="en-US" altLang="zh-CN" sz="4000" b="1" dirty="0" smtClean="0">
                <a:solidFill>
                  <a:schemeClr val="accent4">
                    <a:lumMod val="75000"/>
                  </a:schemeClr>
                </a:solidFill>
                <a:latin typeface="造字工房尚黑 G0v1 常规体" pitchFamily="50" charset="-122"/>
                <a:ea typeface="造字工房尚黑 G0v1 常规体" pitchFamily="50" charset="-122"/>
              </a:rPr>
              <a:t>——</a:t>
            </a:r>
            <a:r>
              <a:rPr lang="zh-CN" altLang="en-US" sz="4000" b="1" dirty="0" smtClean="0">
                <a:solidFill>
                  <a:schemeClr val="accent4">
                    <a:lumMod val="75000"/>
                  </a:schemeClr>
                </a:solidFill>
                <a:latin typeface="造字工房尚黑 G0v1 常规体" pitchFamily="50" charset="-122"/>
                <a:ea typeface="造字工房尚黑 G0v1 常规体" pitchFamily="50" charset="-122"/>
              </a:rPr>
              <a:t>宣讲暨指导会流程</a:t>
            </a:r>
            <a:r>
              <a:rPr lang="en-US" altLang="zh-CN" sz="4000" b="1" dirty="0" smtClean="0">
                <a:solidFill>
                  <a:schemeClr val="accent4">
                    <a:lumMod val="75000"/>
                  </a:schemeClr>
                </a:solidFill>
                <a:latin typeface="造字工房尚黑 G0v1 常规体" pitchFamily="50" charset="-122"/>
                <a:ea typeface="造字工房尚黑 G0v1 常规体" pitchFamily="50" charset="-122"/>
              </a:rPr>
              <a:t>——</a:t>
            </a:r>
            <a:endParaRPr lang="zh-CN" altLang="en-US" sz="4000" b="1" dirty="0">
              <a:solidFill>
                <a:schemeClr val="accent4">
                  <a:lumMod val="75000"/>
                </a:schemeClr>
              </a:solidFill>
              <a:latin typeface="造字工房尚黑 G0v1 常规体" pitchFamily="50" charset="-122"/>
              <a:ea typeface="造字工房尚黑 G0v1 常规体" pitchFamily="50" charset="-122"/>
            </a:endParaRPr>
          </a:p>
        </p:txBody>
      </p:sp>
      <p:sp>
        <p:nvSpPr>
          <p:cNvPr id="3" name="内容占位符 2"/>
          <p:cNvSpPr>
            <a:spLocks noGrp="1"/>
          </p:cNvSpPr>
          <p:nvPr>
            <p:ph idx="1"/>
          </p:nvPr>
        </p:nvSpPr>
        <p:spPr>
          <a:xfrm>
            <a:off x="179512" y="980728"/>
            <a:ext cx="6408712" cy="5616624"/>
          </a:xfrm>
        </p:spPr>
        <p:txBody>
          <a:bodyPr>
            <a:normAutofit lnSpcReduction="10000"/>
          </a:bodyPr>
          <a:lstStyle/>
          <a:p>
            <a:pPr>
              <a:buFont typeface="Wingdings" pitchFamily="2" charset="2"/>
              <a:buChar char="l"/>
            </a:pPr>
            <a:endParaRPr lang="en-US" altLang="zh-CN" sz="2000" b="1" dirty="0" smtClean="0">
              <a:solidFill>
                <a:schemeClr val="accent3">
                  <a:lumMod val="75000"/>
                </a:schemeClr>
              </a:solidFill>
              <a:latin typeface="造字工房悦黑演示版特细体" pitchFamily="50" charset="-122"/>
              <a:ea typeface="造字工房悦黑演示版特细体" pitchFamily="50" charset="-122"/>
            </a:endParaRPr>
          </a:p>
          <a:p>
            <a:pPr>
              <a:buFont typeface="Wingdings" pitchFamily="2" charset="2"/>
              <a:buChar char="l"/>
            </a:pPr>
            <a:r>
              <a:rPr lang="zh-CN" altLang="en-US" sz="1800" dirty="0">
                <a:solidFill>
                  <a:schemeClr val="bg1"/>
                </a:solidFill>
                <a:latin typeface="造字工房尚黑 G0v1 常规体" pitchFamily="50" charset="-122"/>
                <a:ea typeface="造字工房尚黑 G0v1 常规体" pitchFamily="50" charset="-122"/>
              </a:rPr>
              <a:t>学 院</a:t>
            </a:r>
            <a:r>
              <a:rPr lang="zh-CN" altLang="en-US" sz="1800" dirty="0">
                <a:solidFill>
                  <a:schemeClr val="accent4">
                    <a:lumMod val="60000"/>
                    <a:lumOff val="40000"/>
                  </a:schemeClr>
                </a:solidFill>
                <a:latin typeface="造字工房尚黑 G0v1 常规体" pitchFamily="50" charset="-122"/>
                <a:ea typeface="造字工房尚黑 G0v1 常规体" pitchFamily="50" charset="-122"/>
              </a:rPr>
              <a:t> 支 持</a:t>
            </a:r>
            <a:r>
              <a:rPr lang="en-US" altLang="zh-CN" sz="1800" dirty="0">
                <a:solidFill>
                  <a:schemeClr val="accent4">
                    <a:lumMod val="60000"/>
                    <a:lumOff val="40000"/>
                  </a:schemeClr>
                </a:solidFill>
                <a:latin typeface="造字工房尚黑 G0v1 常规体" pitchFamily="50" charset="-122"/>
                <a:ea typeface="造字工房尚黑 G0v1 常规体" pitchFamily="50" charset="-122"/>
              </a:rPr>
              <a:t>/</a:t>
            </a:r>
          </a:p>
          <a:p>
            <a:pPr>
              <a:buFont typeface="Wingdings" pitchFamily="2" charset="2"/>
              <a:buChar char="l"/>
            </a:pPr>
            <a:r>
              <a:rPr lang="en-US" altLang="zh-CN" sz="2400" dirty="0">
                <a:solidFill>
                  <a:schemeClr val="accent4"/>
                </a:solidFill>
                <a:latin typeface="造字工房尚黑 G0v1 常规体" pitchFamily="50" charset="-122"/>
                <a:ea typeface="造字工房尚黑 G0v1 常规体" pitchFamily="50" charset="-122"/>
              </a:rPr>
              <a:t>	</a:t>
            </a:r>
            <a:r>
              <a:rPr lang="zh-CN" altLang="en-US" sz="2400" dirty="0">
                <a:solidFill>
                  <a:schemeClr val="accent4"/>
                </a:solidFill>
                <a:latin typeface="造字工房尚黑 G0v1 常规体" pitchFamily="50" charset="-122"/>
                <a:ea typeface="造字工房尚黑 G0v1 常规体" pitchFamily="50" charset="-122"/>
              </a:rPr>
              <a:t>院 团 委 书 记 高 静 老 师 </a:t>
            </a:r>
            <a:endParaRPr lang="en-US" altLang="zh-CN" sz="2400" dirty="0">
              <a:solidFill>
                <a:schemeClr val="accent4"/>
              </a:solidFill>
              <a:latin typeface="造字工房尚黑 G0v1 常规体" pitchFamily="50" charset="-122"/>
              <a:ea typeface="造字工房尚黑 G0v1 常规体" pitchFamily="50" charset="-122"/>
            </a:endParaRPr>
          </a:p>
          <a:p>
            <a:pPr>
              <a:buFont typeface="Wingdings" pitchFamily="2" charset="2"/>
              <a:buChar char="l"/>
            </a:pPr>
            <a:endParaRPr lang="en-US" altLang="zh-CN" sz="1800" dirty="0" smtClean="0">
              <a:latin typeface="Adobe 明體 Std L" pitchFamily="18" charset="-128"/>
              <a:ea typeface="Adobe 明體 Std L" pitchFamily="18" charset="-128"/>
            </a:endParaRPr>
          </a:p>
          <a:p>
            <a:pPr>
              <a:buFont typeface="Wingdings" pitchFamily="2" charset="2"/>
              <a:buChar char="l"/>
            </a:pPr>
            <a:r>
              <a:rPr lang="zh-CN" altLang="en-US" sz="1800" dirty="0">
                <a:solidFill>
                  <a:schemeClr val="accent4">
                    <a:lumMod val="60000"/>
                    <a:lumOff val="40000"/>
                  </a:schemeClr>
                </a:solidFill>
                <a:latin typeface="造字工房尚黑 G0v1 常规体" pitchFamily="50" charset="-122"/>
                <a:ea typeface="造字工房尚黑 G0v1 常规体" pitchFamily="50" charset="-122"/>
              </a:rPr>
              <a:t>权 威 解 惑</a:t>
            </a:r>
            <a:r>
              <a:rPr lang="en-US" altLang="zh-CN" sz="1800" dirty="0">
                <a:solidFill>
                  <a:schemeClr val="accent4">
                    <a:lumMod val="60000"/>
                    <a:lumOff val="40000"/>
                  </a:schemeClr>
                </a:solidFill>
                <a:latin typeface="造字工房尚黑 G0v1 常规体" pitchFamily="50" charset="-122"/>
                <a:ea typeface="造字工房尚黑 G0v1 常规体" pitchFamily="50" charset="-122"/>
              </a:rPr>
              <a:t>/</a:t>
            </a:r>
          </a:p>
          <a:p>
            <a:pPr>
              <a:buFont typeface="Wingdings" pitchFamily="2" charset="2"/>
              <a:buChar char="l"/>
            </a:pPr>
            <a:r>
              <a:rPr lang="en-US" altLang="zh-CN" sz="2400" dirty="0">
                <a:solidFill>
                  <a:schemeClr val="accent4"/>
                </a:solidFill>
                <a:latin typeface="造字工房尚黑 G0v1 常规体" pitchFamily="50" charset="-122"/>
                <a:ea typeface="造字工房尚黑 G0v1 常规体" pitchFamily="50" charset="-122"/>
              </a:rPr>
              <a:t>	</a:t>
            </a:r>
            <a:r>
              <a:rPr lang="zh-CN" altLang="en-US" sz="2400" dirty="0">
                <a:solidFill>
                  <a:schemeClr val="accent4"/>
                </a:solidFill>
                <a:latin typeface="造字工房尚黑 G0v1 常规体" pitchFamily="50" charset="-122"/>
                <a:ea typeface="造字工房尚黑 G0v1 常规体" pitchFamily="50" charset="-122"/>
              </a:rPr>
              <a:t>校 团 委 学 术 科 创 部 同 学 </a:t>
            </a:r>
            <a:endParaRPr lang="en-US" altLang="zh-CN" sz="2400" dirty="0">
              <a:solidFill>
                <a:schemeClr val="accent4"/>
              </a:solidFill>
              <a:latin typeface="造字工房尚黑 G0v1 常规体" pitchFamily="50" charset="-122"/>
              <a:ea typeface="造字工房尚黑 G0v1 常规体" pitchFamily="50" charset="-122"/>
            </a:endParaRPr>
          </a:p>
          <a:p>
            <a:pPr>
              <a:buFont typeface="Wingdings" pitchFamily="2" charset="2"/>
              <a:buChar char="l"/>
            </a:pPr>
            <a:endParaRPr lang="en-US" altLang="zh-CN" sz="1800" dirty="0" smtClean="0">
              <a:latin typeface="Adobe 明體 Std L" pitchFamily="18" charset="-128"/>
              <a:ea typeface="Adobe 明體 Std L" pitchFamily="18" charset="-128"/>
            </a:endParaRPr>
          </a:p>
          <a:p>
            <a:pPr>
              <a:buFont typeface="Wingdings" pitchFamily="2" charset="2"/>
              <a:buChar char="l"/>
            </a:pPr>
            <a:r>
              <a:rPr lang="zh-CN" altLang="en-US" sz="1800" dirty="0">
                <a:solidFill>
                  <a:schemeClr val="accent4">
                    <a:lumMod val="60000"/>
                    <a:lumOff val="40000"/>
                  </a:schemeClr>
                </a:solidFill>
                <a:latin typeface="造字工房尚黑 G0v1 常规体" pitchFamily="50" charset="-122"/>
                <a:ea typeface="造字工房尚黑 G0v1 常规体" pitchFamily="50" charset="-122"/>
              </a:rPr>
              <a:t>学 术 指 导</a:t>
            </a:r>
            <a:r>
              <a:rPr lang="en-US" altLang="zh-CN" sz="1800" dirty="0">
                <a:solidFill>
                  <a:schemeClr val="accent4">
                    <a:lumMod val="60000"/>
                    <a:lumOff val="40000"/>
                  </a:schemeClr>
                </a:solidFill>
                <a:latin typeface="造字工房尚黑 G0v1 常规体" pitchFamily="50" charset="-122"/>
                <a:ea typeface="造字工房尚黑 G0v1 常规体" pitchFamily="50" charset="-122"/>
              </a:rPr>
              <a:t>/</a:t>
            </a:r>
          </a:p>
          <a:p>
            <a:pPr>
              <a:buFont typeface="Wingdings" pitchFamily="2" charset="2"/>
              <a:buChar char="l"/>
            </a:pPr>
            <a:r>
              <a:rPr lang="en-US" altLang="zh-CN" sz="2400" dirty="0">
                <a:solidFill>
                  <a:schemeClr val="accent4"/>
                </a:solidFill>
                <a:latin typeface="造字工房尚黑 G0v1 常规体" pitchFamily="50" charset="-122"/>
                <a:ea typeface="造字工房尚黑 G0v1 常规体" pitchFamily="50" charset="-122"/>
              </a:rPr>
              <a:t>	</a:t>
            </a:r>
            <a:r>
              <a:rPr lang="zh-CN" altLang="en-US" sz="2400" dirty="0">
                <a:solidFill>
                  <a:schemeClr val="accent4"/>
                </a:solidFill>
                <a:latin typeface="造字工房尚黑 G0v1 常规体" pitchFamily="50" charset="-122"/>
                <a:ea typeface="造字工房尚黑 G0v1 常规体" pitchFamily="50" charset="-122"/>
              </a:rPr>
              <a:t>王 逸 舟 老 师 、 刘 海 方 老 师 </a:t>
            </a:r>
            <a:endParaRPr lang="en-US" altLang="zh-CN" sz="2400" dirty="0">
              <a:solidFill>
                <a:schemeClr val="accent4"/>
              </a:solidFill>
              <a:latin typeface="造字工房尚黑 G0v1 常规体" pitchFamily="50" charset="-122"/>
              <a:ea typeface="造字工房尚黑 G0v1 常规体" pitchFamily="50" charset="-122"/>
            </a:endParaRPr>
          </a:p>
          <a:p>
            <a:pPr>
              <a:buFont typeface="Wingdings" pitchFamily="2" charset="2"/>
              <a:buChar char="l"/>
            </a:pPr>
            <a:endParaRPr lang="en-US" altLang="zh-CN" sz="1800" dirty="0" smtClean="0">
              <a:latin typeface="Adobe 明體 Std L" pitchFamily="18" charset="-128"/>
              <a:ea typeface="Adobe 明體 Std L" pitchFamily="18" charset="-128"/>
            </a:endParaRPr>
          </a:p>
          <a:p>
            <a:pPr>
              <a:buFont typeface="Wingdings" pitchFamily="2" charset="2"/>
              <a:buChar char="l"/>
            </a:pPr>
            <a:r>
              <a:rPr lang="zh-CN" altLang="en-US" sz="1800" dirty="0">
                <a:solidFill>
                  <a:schemeClr val="accent4">
                    <a:lumMod val="60000"/>
                    <a:lumOff val="40000"/>
                  </a:schemeClr>
                </a:solidFill>
                <a:latin typeface="造字工房尚黑 G0v1 常规体" pitchFamily="50" charset="-122"/>
                <a:ea typeface="造字工房尚黑 G0v1 常规体" pitchFamily="50" charset="-122"/>
              </a:rPr>
              <a:t>经 验 分 享</a:t>
            </a:r>
            <a:r>
              <a:rPr lang="en-US" altLang="zh-CN" sz="1800" dirty="0">
                <a:solidFill>
                  <a:schemeClr val="accent4">
                    <a:lumMod val="60000"/>
                    <a:lumOff val="40000"/>
                  </a:schemeClr>
                </a:solidFill>
                <a:latin typeface="造字工房尚黑 G0v1 常规体" pitchFamily="50" charset="-122"/>
                <a:ea typeface="造字工房尚黑 G0v1 常规体" pitchFamily="50" charset="-122"/>
              </a:rPr>
              <a:t>/</a:t>
            </a:r>
          </a:p>
          <a:p>
            <a:pPr>
              <a:buFont typeface="Wingdings" pitchFamily="2" charset="2"/>
              <a:buChar char="l"/>
            </a:pPr>
            <a:r>
              <a:rPr lang="en-US" altLang="zh-CN" sz="2400" dirty="0">
                <a:solidFill>
                  <a:schemeClr val="accent4"/>
                </a:solidFill>
                <a:latin typeface="造字工房尚黑 G0v1 常规体" pitchFamily="50" charset="-122"/>
                <a:ea typeface="造字工房尚黑 G0v1 常规体" pitchFamily="50" charset="-122"/>
              </a:rPr>
              <a:t>	</a:t>
            </a:r>
            <a:r>
              <a:rPr lang="zh-CN" altLang="en-US" sz="2400" dirty="0">
                <a:solidFill>
                  <a:schemeClr val="accent4"/>
                </a:solidFill>
                <a:latin typeface="造字工房尚黑 G0v1 常规体" pitchFamily="50" charset="-122"/>
                <a:ea typeface="造字工房尚黑 G0v1 常规体" pitchFamily="50" charset="-122"/>
              </a:rPr>
              <a:t>第 二 十 一 届 获 奖 者 代 </a:t>
            </a:r>
            <a:r>
              <a:rPr lang="zh-CN" altLang="en-US" sz="2400" dirty="0" smtClean="0">
                <a:solidFill>
                  <a:schemeClr val="accent4"/>
                </a:solidFill>
                <a:latin typeface="造字工房尚黑 G0v1 常规体" pitchFamily="50" charset="-122"/>
                <a:ea typeface="造字工房尚黑 G0v1 常规体" pitchFamily="50" charset="-122"/>
              </a:rPr>
              <a:t>表</a:t>
            </a:r>
            <a:endParaRPr lang="en-US" altLang="zh-CN" sz="2400" dirty="0" smtClean="0">
              <a:solidFill>
                <a:schemeClr val="accent4"/>
              </a:solidFill>
              <a:latin typeface="造字工房尚黑 G0v1 常规体" pitchFamily="50" charset="-122"/>
              <a:ea typeface="造字工房尚黑 G0v1 常规体" pitchFamily="50" charset="-122"/>
            </a:endParaRPr>
          </a:p>
          <a:p>
            <a:pPr marL="0" indent="0">
              <a:buNone/>
            </a:pPr>
            <a:endParaRPr lang="en-US" altLang="zh-CN" sz="2400" dirty="0" smtClean="0">
              <a:solidFill>
                <a:schemeClr val="accent4"/>
              </a:solidFill>
              <a:latin typeface="造字工房尚黑 G0v1 常规体" pitchFamily="50" charset="-122"/>
              <a:ea typeface="造字工房尚黑 G0v1 常规体" pitchFamily="50" charset="-122"/>
            </a:endParaRPr>
          </a:p>
          <a:p>
            <a:pPr>
              <a:buFont typeface="Wingdings" pitchFamily="2" charset="2"/>
              <a:buChar char="l"/>
            </a:pPr>
            <a:r>
              <a:rPr lang="zh-CN" altLang="en-US" sz="1800" dirty="0" smtClean="0">
                <a:solidFill>
                  <a:schemeClr val="accent4">
                    <a:lumMod val="60000"/>
                    <a:lumOff val="40000"/>
                  </a:schemeClr>
                </a:solidFill>
                <a:latin typeface="造字工房尚黑 G0v1 常规体" pitchFamily="50" charset="-122"/>
                <a:ea typeface="造字工房尚黑 G0v1 常规体" pitchFamily="50" charset="-122"/>
              </a:rPr>
              <a:t>参 考 课 题</a:t>
            </a:r>
            <a:r>
              <a:rPr lang="en-US" altLang="zh-CN" sz="1800" dirty="0" smtClean="0">
                <a:solidFill>
                  <a:schemeClr val="accent4">
                    <a:lumMod val="60000"/>
                    <a:lumOff val="40000"/>
                  </a:schemeClr>
                </a:solidFill>
                <a:latin typeface="造字工房尚黑 G0v1 常规体" pitchFamily="50" charset="-122"/>
                <a:ea typeface="造字工房尚黑 G0v1 常规体" pitchFamily="50" charset="-122"/>
              </a:rPr>
              <a:t>/</a:t>
            </a:r>
            <a:endParaRPr lang="en-US" altLang="zh-CN" sz="1800" dirty="0">
              <a:solidFill>
                <a:schemeClr val="accent4">
                  <a:lumMod val="60000"/>
                  <a:lumOff val="40000"/>
                </a:schemeClr>
              </a:solidFill>
              <a:latin typeface="造字工房尚黑 G0v1 常规体" pitchFamily="50" charset="-122"/>
              <a:ea typeface="造字工房尚黑 G0v1 常规体" pitchFamily="50" charset="-122"/>
            </a:endParaRPr>
          </a:p>
          <a:p>
            <a:pPr>
              <a:buFont typeface="Wingdings" pitchFamily="2" charset="2"/>
              <a:buChar char="l"/>
            </a:pPr>
            <a:r>
              <a:rPr lang="en-US" altLang="zh-CN" sz="2400" dirty="0">
                <a:solidFill>
                  <a:schemeClr val="accent4"/>
                </a:solidFill>
                <a:latin typeface="造字工房尚黑 G0v1 常规体" pitchFamily="50" charset="-122"/>
                <a:ea typeface="造字工房尚黑 G0v1 常规体" pitchFamily="50" charset="-122"/>
              </a:rPr>
              <a:t>	</a:t>
            </a:r>
            <a:r>
              <a:rPr lang="zh-CN" altLang="en-US" sz="2400" dirty="0" smtClean="0">
                <a:solidFill>
                  <a:schemeClr val="accent4"/>
                </a:solidFill>
                <a:latin typeface="造字工房尚黑 G0v1 常规体" pitchFamily="50" charset="-122"/>
                <a:ea typeface="造字工房尚黑 G0v1 常规体" pitchFamily="50" charset="-122"/>
              </a:rPr>
              <a:t>参 考 课 题 提 供 </a:t>
            </a:r>
            <a:endParaRPr lang="en-US" altLang="zh-CN" sz="2400" dirty="0">
              <a:solidFill>
                <a:schemeClr val="accent4"/>
              </a:solidFill>
              <a:latin typeface="造字工房尚黑 G0v1 常规体" pitchFamily="50" charset="-122"/>
              <a:ea typeface="造字工房尚黑 G0v1 常规体" pitchFamily="50" charset="-122"/>
            </a:endParaRPr>
          </a:p>
          <a:p>
            <a:pPr>
              <a:buFont typeface="Wingdings" pitchFamily="2" charset="2"/>
              <a:buChar char="l"/>
            </a:pPr>
            <a:endParaRPr lang="en-US" altLang="zh-CN" sz="2400" dirty="0">
              <a:solidFill>
                <a:schemeClr val="accent4"/>
              </a:solidFill>
              <a:latin typeface="造字工房尚黑 G0v1 常规体" pitchFamily="50" charset="-122"/>
              <a:ea typeface="造字工房尚黑 G0v1 常规体" pitchFamily="50" charset="-122"/>
            </a:endParaRPr>
          </a:p>
          <a:p>
            <a:pPr>
              <a:buFont typeface="Wingdings" pitchFamily="2" charset="2"/>
              <a:buChar char="l"/>
            </a:pPr>
            <a:endParaRPr lang="en-US" altLang="zh-CN" sz="2400" dirty="0" smtClean="0"/>
          </a:p>
          <a:p>
            <a:pPr>
              <a:buFont typeface="Wingdings" pitchFamily="2" charset="2"/>
              <a:buChar char="l"/>
            </a:pPr>
            <a:endParaRPr lang="zh-CN" altLang="en-US"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7671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27784" y="2348880"/>
            <a:ext cx="7317105" cy="1325562"/>
          </a:xfrm>
        </p:spPr>
        <p:txBody>
          <a:bodyPr>
            <a:normAutofit/>
          </a:bodyPr>
          <a:lstStyle/>
          <a:p>
            <a:r>
              <a:rPr lang="zh-CN" altLang="en-US" sz="6600" b="1" dirty="0">
                <a:latin typeface="黑体" pitchFamily="49" charset="-122"/>
                <a:ea typeface="黑体" pitchFamily="49" charset="-122"/>
              </a:rPr>
              <a:t>准备阶段</a:t>
            </a:r>
          </a:p>
        </p:txBody>
      </p:sp>
      <p:sp>
        <p:nvSpPr>
          <p:cNvPr id="3" name="内容占位符 2"/>
          <p:cNvSpPr>
            <a:spLocks noGrp="1"/>
          </p:cNvSpPr>
          <p:nvPr>
            <p:ph idx="1"/>
          </p:nvPr>
        </p:nvSpPr>
        <p:spPr/>
        <p:txBody>
          <a:bodyPr/>
          <a:lstStyle/>
          <a:p>
            <a:pPr marL="45720" indent="0">
              <a:buNone/>
            </a:pPr>
            <a:r>
              <a:rPr lang="en-US" altLang="zh-CN" dirty="0"/>
              <a:t> </a:t>
            </a:r>
            <a:endParaRPr lang="zh-CN" altLang="en-US" dirty="0"/>
          </a:p>
        </p:txBody>
      </p: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2904242598"/>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黑体" pitchFamily="49" charset="-122"/>
                <a:ea typeface="黑体" pitchFamily="49" charset="-122"/>
              </a:rPr>
              <a:t>明确目的</a:t>
            </a:r>
          </a:p>
        </p:txBody>
      </p:sp>
      <p:sp>
        <p:nvSpPr>
          <p:cNvPr id="3" name="内容占位符 2"/>
          <p:cNvSpPr>
            <a:spLocks noGrp="1"/>
          </p:cNvSpPr>
          <p:nvPr>
            <p:ph idx="1"/>
          </p:nvPr>
        </p:nvSpPr>
        <p:spPr/>
        <p:txBody>
          <a:bodyPr>
            <a:normAutofit/>
          </a:bodyPr>
          <a:lstStyle/>
          <a:p>
            <a:r>
              <a:rPr lang="zh-CN" altLang="en-US" sz="2800" dirty="0" smtClean="0">
                <a:solidFill>
                  <a:schemeClr val="tx2"/>
                </a:solidFill>
                <a:latin typeface="楷体" pitchFamily="49" charset="-122"/>
                <a:ea typeface="楷体" pitchFamily="49" charset="-122"/>
              </a:rPr>
              <a:t>    整个</a:t>
            </a:r>
            <a:r>
              <a:rPr lang="zh-CN" altLang="en-US" sz="2800" dirty="0">
                <a:solidFill>
                  <a:schemeClr val="tx2"/>
                </a:solidFill>
                <a:latin typeface="楷体" pitchFamily="49" charset="-122"/>
                <a:ea typeface="楷体" pitchFamily="49" charset="-122"/>
              </a:rPr>
              <a:t>挑战杯绵延前后两个学期，需要投入一定的课余时间和精力，需要课题组内部间、同学与老师间长期的频繁的交流，这些投入都需要我们在选择做课题之前给自己一个坚定的理由。也许是希望提高学术能力，也许是对一个问题偶然萌发的兴趣，也许是为了丰富课余生活，等等。但不管这个理由是什么，它一定要让你能够坚持到最后。</a:t>
            </a:r>
            <a:endParaRPr lang="zh-CN" altLang="en-US" sz="2800" dirty="0">
              <a:solidFill>
                <a:schemeClr val="tx2"/>
              </a:solidFill>
            </a:endParaRP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3436926650"/>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449" y="-200818"/>
            <a:ext cx="7317105" cy="1325562"/>
          </a:xfrm>
        </p:spPr>
        <p:txBody>
          <a:bodyPr/>
          <a:lstStyle/>
          <a:p>
            <a:r>
              <a:rPr lang="zh-CN" altLang="en-US" b="1" dirty="0" smtClean="0">
                <a:latin typeface="黑体" pitchFamily="49" charset="-122"/>
                <a:ea typeface="黑体" pitchFamily="49" charset="-122"/>
              </a:rPr>
              <a:t>初步</a:t>
            </a:r>
            <a:r>
              <a:rPr lang="zh-CN" altLang="en-US" b="1" dirty="0">
                <a:latin typeface="黑体" pitchFamily="49" charset="-122"/>
                <a:ea typeface="黑体" pitchFamily="49" charset="-122"/>
              </a:rPr>
              <a:t>确定选题范围 </a:t>
            </a:r>
          </a:p>
        </p:txBody>
      </p:sp>
      <p:sp>
        <p:nvSpPr>
          <p:cNvPr id="3" name="内容占位符 2"/>
          <p:cNvSpPr>
            <a:spLocks noGrp="1"/>
          </p:cNvSpPr>
          <p:nvPr>
            <p:ph idx="1"/>
          </p:nvPr>
        </p:nvSpPr>
        <p:spPr>
          <a:xfrm>
            <a:off x="611561" y="980728"/>
            <a:ext cx="8208912" cy="5400600"/>
          </a:xfrm>
        </p:spPr>
        <p:txBody>
          <a:bodyPr>
            <a:noAutofit/>
          </a:bodyPr>
          <a:lstStyle/>
          <a:p>
            <a:pPr marL="502920" indent="-457200">
              <a:lnSpc>
                <a:spcPct val="120000"/>
              </a:lnSpc>
              <a:spcBef>
                <a:spcPts val="0"/>
              </a:spcBef>
              <a:buFont typeface="+mj-lt"/>
              <a:buAutoNum type="arabicPeriod"/>
            </a:pPr>
            <a:r>
              <a:rPr lang="zh-CN" altLang="en-US" sz="2400" dirty="0" smtClean="0">
                <a:solidFill>
                  <a:schemeClr val="tx2"/>
                </a:solidFill>
                <a:latin typeface="楷体" pitchFamily="49" charset="-122"/>
                <a:ea typeface="楷体" pitchFamily="49" charset="-122"/>
              </a:rPr>
              <a:t>最</a:t>
            </a:r>
            <a:r>
              <a:rPr lang="zh-CN" altLang="en-US" sz="2400" dirty="0">
                <a:solidFill>
                  <a:schemeClr val="tx2"/>
                </a:solidFill>
                <a:latin typeface="楷体" pitchFamily="49" charset="-122"/>
                <a:ea typeface="楷体" pitchFamily="49" charset="-122"/>
              </a:rPr>
              <a:t>重要的还是自身兴趣，毕竟要花将近半年的时间来做，兴趣是很重要的动力</a:t>
            </a:r>
            <a:r>
              <a:rPr lang="zh-CN" altLang="en-US" sz="2400" dirty="0" smtClean="0">
                <a:solidFill>
                  <a:schemeClr val="tx2"/>
                </a:solidFill>
                <a:latin typeface="楷体" pitchFamily="49" charset="-122"/>
                <a:ea typeface="楷体" pitchFamily="49" charset="-122"/>
              </a:rPr>
              <a:t>来源</a:t>
            </a:r>
            <a:endParaRPr lang="en-US" altLang="zh-CN" sz="2400" dirty="0" smtClean="0">
              <a:solidFill>
                <a:schemeClr val="tx2"/>
              </a:solidFill>
              <a:latin typeface="楷体" pitchFamily="49" charset="-122"/>
              <a:ea typeface="楷体" pitchFamily="49" charset="-122"/>
            </a:endParaRPr>
          </a:p>
          <a:p>
            <a:pPr marL="502920" indent="-457200">
              <a:lnSpc>
                <a:spcPct val="120000"/>
              </a:lnSpc>
              <a:spcBef>
                <a:spcPts val="0"/>
              </a:spcBef>
              <a:buFont typeface="+mj-lt"/>
              <a:buAutoNum type="arabicPeriod"/>
            </a:pPr>
            <a:r>
              <a:rPr lang="zh-CN" altLang="en-US" sz="2400" dirty="0" smtClean="0">
                <a:solidFill>
                  <a:schemeClr val="tx2"/>
                </a:solidFill>
                <a:latin typeface="楷体" pitchFamily="49" charset="-122"/>
                <a:ea typeface="楷体" pitchFamily="49" charset="-122"/>
              </a:rPr>
              <a:t>把握</a:t>
            </a:r>
            <a:r>
              <a:rPr lang="zh-CN" altLang="en-US" sz="2400" dirty="0">
                <a:solidFill>
                  <a:schemeClr val="tx2"/>
                </a:solidFill>
                <a:latin typeface="楷体" pitchFamily="49" charset="-122"/>
                <a:ea typeface="楷体" pitchFamily="49" charset="-122"/>
              </a:rPr>
              <a:t>创新要点：新领域</a:t>
            </a:r>
            <a:r>
              <a:rPr lang="en-US" altLang="zh-CN" sz="2400" dirty="0">
                <a:solidFill>
                  <a:schemeClr val="tx2"/>
                </a:solidFill>
                <a:latin typeface="楷体" pitchFamily="49" charset="-122"/>
                <a:ea typeface="楷体" pitchFamily="49" charset="-122"/>
              </a:rPr>
              <a:t>or</a:t>
            </a:r>
            <a:r>
              <a:rPr lang="zh-CN" altLang="en-US" sz="2400" dirty="0">
                <a:solidFill>
                  <a:schemeClr val="tx2"/>
                </a:solidFill>
                <a:latin typeface="楷体" pitchFamily="49" charset="-122"/>
                <a:ea typeface="楷体" pitchFamily="49" charset="-122"/>
              </a:rPr>
              <a:t>新方法</a:t>
            </a:r>
            <a:r>
              <a:rPr lang="en-US" altLang="zh-CN" sz="2400" dirty="0">
                <a:solidFill>
                  <a:schemeClr val="tx2"/>
                </a:solidFill>
                <a:latin typeface="楷体" pitchFamily="49" charset="-122"/>
                <a:ea typeface="楷体" pitchFamily="49" charset="-122"/>
              </a:rPr>
              <a:t>or</a:t>
            </a:r>
            <a:r>
              <a:rPr lang="zh-CN" altLang="en-US" sz="2400" dirty="0">
                <a:solidFill>
                  <a:schemeClr val="tx2"/>
                </a:solidFill>
                <a:latin typeface="楷体" pitchFamily="49" charset="-122"/>
                <a:ea typeface="楷体" pitchFamily="49" charset="-122"/>
              </a:rPr>
              <a:t>新视角</a:t>
            </a:r>
            <a:r>
              <a:rPr lang="en-US" altLang="zh-CN" sz="2400" dirty="0">
                <a:solidFill>
                  <a:schemeClr val="tx2"/>
                </a:solidFill>
                <a:latin typeface="楷体" pitchFamily="49" charset="-122"/>
                <a:ea typeface="楷体" pitchFamily="49" charset="-122"/>
              </a:rPr>
              <a:t>or</a:t>
            </a:r>
            <a:r>
              <a:rPr lang="zh-CN" altLang="en-US" sz="2400" dirty="0">
                <a:solidFill>
                  <a:schemeClr val="tx2"/>
                </a:solidFill>
                <a:latin typeface="楷体" pitchFamily="49" charset="-122"/>
                <a:ea typeface="楷体" pitchFamily="49" charset="-122"/>
              </a:rPr>
              <a:t>新结合</a:t>
            </a:r>
          </a:p>
          <a:p>
            <a:pPr marL="502920" indent="-457200">
              <a:lnSpc>
                <a:spcPct val="120000"/>
              </a:lnSpc>
              <a:spcBef>
                <a:spcPts val="0"/>
              </a:spcBef>
              <a:buFont typeface="+mj-lt"/>
              <a:buAutoNum type="arabicPeriod"/>
            </a:pPr>
            <a:r>
              <a:rPr lang="zh-CN" altLang="en-US" sz="2400" dirty="0" smtClean="0">
                <a:solidFill>
                  <a:schemeClr val="tx2"/>
                </a:solidFill>
                <a:latin typeface="楷体" pitchFamily="49" charset="-122"/>
                <a:ea typeface="楷体" pitchFamily="49" charset="-122"/>
              </a:rPr>
              <a:t>与</a:t>
            </a:r>
            <a:r>
              <a:rPr lang="zh-CN" altLang="en-US" sz="2400" dirty="0">
                <a:solidFill>
                  <a:schemeClr val="tx2"/>
                </a:solidFill>
                <a:latin typeface="楷体" pitchFamily="49" charset="-122"/>
                <a:ea typeface="楷体" pitchFamily="49" charset="-122"/>
              </a:rPr>
              <a:t>所学课程结合</a:t>
            </a:r>
          </a:p>
          <a:p>
            <a:pPr marL="502920" indent="-457200">
              <a:lnSpc>
                <a:spcPct val="120000"/>
              </a:lnSpc>
              <a:spcBef>
                <a:spcPts val="0"/>
              </a:spcBef>
              <a:buFont typeface="+mj-lt"/>
              <a:buAutoNum type="arabicPeriod"/>
            </a:pPr>
            <a:r>
              <a:rPr lang="zh-CN" altLang="en-US" sz="2400" dirty="0" smtClean="0">
                <a:solidFill>
                  <a:schemeClr val="tx2"/>
                </a:solidFill>
                <a:latin typeface="楷体" pitchFamily="49" charset="-122"/>
                <a:ea typeface="楷体" pitchFamily="49" charset="-122"/>
              </a:rPr>
              <a:t>从</a:t>
            </a:r>
            <a:r>
              <a:rPr lang="zh-CN" altLang="en-US" sz="2400" dirty="0">
                <a:solidFill>
                  <a:schemeClr val="tx2"/>
                </a:solidFill>
                <a:latin typeface="楷体" pitchFamily="49" charset="-122"/>
                <a:ea typeface="楷体" pitchFamily="49" charset="-122"/>
              </a:rPr>
              <a:t>往年的题目中获得启示，把握题目的方向与范</a:t>
            </a:r>
          </a:p>
          <a:p>
            <a:pPr marL="502920" indent="-457200">
              <a:lnSpc>
                <a:spcPct val="120000"/>
              </a:lnSpc>
              <a:spcBef>
                <a:spcPts val="0"/>
              </a:spcBef>
              <a:buFont typeface="+mj-lt"/>
              <a:buAutoNum type="arabicPeriod"/>
            </a:pPr>
            <a:r>
              <a:rPr lang="zh-CN" altLang="en-US" sz="2400" dirty="0" smtClean="0">
                <a:solidFill>
                  <a:schemeClr val="tx2"/>
                </a:solidFill>
                <a:latin typeface="楷体" pitchFamily="49" charset="-122"/>
                <a:ea typeface="楷体" pitchFamily="49" charset="-122"/>
              </a:rPr>
              <a:t>与</a:t>
            </a:r>
            <a:r>
              <a:rPr lang="zh-CN" altLang="en-US" sz="2400" dirty="0">
                <a:solidFill>
                  <a:schemeClr val="tx2"/>
                </a:solidFill>
                <a:latin typeface="楷体" pitchFamily="49" charset="-122"/>
                <a:ea typeface="楷体" pitchFamily="49" charset="-122"/>
              </a:rPr>
              <a:t>同学、老师交流，激发创意的同时听取不同的意见，打磨出课题的雏形</a:t>
            </a:r>
            <a:r>
              <a:rPr lang="zh-CN" altLang="en-US" sz="2400" dirty="0" smtClean="0">
                <a:solidFill>
                  <a:schemeClr val="tx2"/>
                </a:solidFill>
                <a:latin typeface="楷体" pitchFamily="49" charset="-122"/>
                <a:ea typeface="楷体" pitchFamily="49" charset="-122"/>
              </a:rPr>
              <a:t>；</a:t>
            </a:r>
            <a:endParaRPr lang="en-US" altLang="zh-CN" sz="2400" dirty="0" smtClean="0">
              <a:solidFill>
                <a:schemeClr val="tx2"/>
              </a:solidFill>
              <a:latin typeface="楷体" pitchFamily="49" charset="-122"/>
              <a:ea typeface="楷体" pitchFamily="49" charset="-122"/>
            </a:endParaRPr>
          </a:p>
          <a:p>
            <a:pPr marL="502920" indent="-457200">
              <a:lnSpc>
                <a:spcPct val="120000"/>
              </a:lnSpc>
              <a:spcBef>
                <a:spcPts val="0"/>
              </a:spcBef>
              <a:buFont typeface="+mj-lt"/>
              <a:buAutoNum type="arabicPeriod"/>
            </a:pPr>
            <a:r>
              <a:rPr lang="zh-CN" altLang="en-US" sz="2400" dirty="0" smtClean="0">
                <a:solidFill>
                  <a:schemeClr val="tx2"/>
                </a:solidFill>
                <a:latin typeface="楷体" pitchFamily="49" charset="-122"/>
                <a:ea typeface="楷体" pitchFamily="49" charset="-122"/>
              </a:rPr>
              <a:t>广义</a:t>
            </a:r>
            <a:r>
              <a:rPr lang="zh-CN" altLang="en-US" sz="2400" dirty="0">
                <a:solidFill>
                  <a:schemeClr val="tx2"/>
                </a:solidFill>
                <a:latin typeface="楷体" pitchFamily="49" charset="-122"/>
                <a:ea typeface="楷体" pitchFamily="49" charset="-122"/>
              </a:rPr>
              <a:t>的挑战杯包括三个，其选题范围各有区别</a:t>
            </a:r>
          </a:p>
          <a:p>
            <a:pPr marL="273050" indent="168275">
              <a:lnSpc>
                <a:spcPct val="120000"/>
              </a:lnSpc>
              <a:spcBef>
                <a:spcPts val="0"/>
              </a:spcBef>
              <a:buFont typeface="Wingdings" panose="05000000000000000000" pitchFamily="2" charset="2"/>
              <a:buChar char="u"/>
            </a:pPr>
            <a:r>
              <a:rPr lang="zh-CN" altLang="en-US" sz="2400" dirty="0" smtClean="0">
                <a:solidFill>
                  <a:schemeClr val="tx2"/>
                </a:solidFill>
                <a:latin typeface="楷体" pitchFamily="49" charset="-122"/>
                <a:ea typeface="楷体" pitchFamily="49" charset="-122"/>
              </a:rPr>
              <a:t>五四青年科学奖：研究内容由自己确定</a:t>
            </a:r>
          </a:p>
          <a:p>
            <a:pPr marL="273050" indent="168275">
              <a:lnSpc>
                <a:spcPct val="120000"/>
              </a:lnSpc>
              <a:spcBef>
                <a:spcPts val="0"/>
              </a:spcBef>
              <a:buFont typeface="Wingdings" panose="05000000000000000000" pitchFamily="2" charset="2"/>
              <a:buChar char="u"/>
            </a:pPr>
            <a:r>
              <a:rPr lang="zh-CN" altLang="en-US" sz="2400" dirty="0" smtClean="0">
                <a:solidFill>
                  <a:schemeClr val="tx2"/>
                </a:solidFill>
                <a:latin typeface="楷体" pitchFamily="49" charset="-122"/>
                <a:ea typeface="楷体" pitchFamily="49" charset="-122"/>
              </a:rPr>
              <a:t>跨学科</a:t>
            </a:r>
            <a:r>
              <a:rPr lang="zh-CN" altLang="en-US" sz="2400" dirty="0">
                <a:solidFill>
                  <a:schemeClr val="tx2"/>
                </a:solidFill>
                <a:latin typeface="楷体" pitchFamily="49" charset="-122"/>
                <a:ea typeface="楷体" pitchFamily="49" charset="-122"/>
              </a:rPr>
              <a:t>竞赛：研究内容要求</a:t>
            </a:r>
            <a:r>
              <a:rPr lang="zh-CN" altLang="en-US" sz="2400" dirty="0" smtClean="0">
                <a:solidFill>
                  <a:schemeClr val="tx2"/>
                </a:solidFill>
                <a:latin typeface="楷体" pitchFamily="49" charset="-122"/>
                <a:ea typeface="楷体" pitchFamily="49" charset="-122"/>
              </a:rPr>
              <a:t>跨学科</a:t>
            </a:r>
            <a:endParaRPr lang="en-US" altLang="zh-CN" sz="2400" dirty="0" smtClean="0">
              <a:solidFill>
                <a:schemeClr val="tx2"/>
              </a:solidFill>
              <a:latin typeface="楷体" pitchFamily="49" charset="-122"/>
              <a:ea typeface="楷体" pitchFamily="49" charset="-122"/>
            </a:endParaRPr>
          </a:p>
          <a:p>
            <a:pPr marL="273050" indent="168275">
              <a:lnSpc>
                <a:spcPct val="120000"/>
              </a:lnSpc>
              <a:spcBef>
                <a:spcPts val="0"/>
              </a:spcBef>
              <a:buFont typeface="Wingdings" panose="05000000000000000000" pitchFamily="2" charset="2"/>
              <a:buChar char="u"/>
            </a:pPr>
            <a:r>
              <a:rPr lang="zh-CN" altLang="en-US" sz="2400" dirty="0" smtClean="0">
                <a:solidFill>
                  <a:schemeClr val="tx2"/>
                </a:solidFill>
                <a:latin typeface="楷体" pitchFamily="49" charset="-122"/>
                <a:ea typeface="楷体" pitchFamily="49" charset="-122"/>
              </a:rPr>
              <a:t>特别</a:t>
            </a:r>
            <a:r>
              <a:rPr lang="zh-CN" altLang="en-US" sz="2400" dirty="0">
                <a:solidFill>
                  <a:schemeClr val="tx2"/>
                </a:solidFill>
                <a:latin typeface="楷体" pitchFamily="49" charset="-122"/>
                <a:ea typeface="楷体" pitchFamily="49" charset="-122"/>
              </a:rPr>
              <a:t>贡献奖：研究内容由赛事办公室规定</a:t>
            </a:r>
          </a:p>
          <a:p>
            <a:pPr marL="273050" indent="0">
              <a:lnSpc>
                <a:spcPct val="120000"/>
              </a:lnSpc>
              <a:spcBef>
                <a:spcPts val="0"/>
              </a:spcBef>
              <a:buNone/>
            </a:pPr>
            <a:r>
              <a:rPr lang="zh-CN" altLang="en-US" sz="2400" dirty="0" smtClean="0">
                <a:solidFill>
                  <a:schemeClr val="tx2"/>
                </a:solidFill>
                <a:latin typeface="楷体" pitchFamily="49" charset="-122"/>
                <a:ea typeface="楷体" pitchFamily="49" charset="-122"/>
              </a:rPr>
              <a:t>（具体</a:t>
            </a:r>
            <a:r>
              <a:rPr lang="zh-CN" altLang="en-US" sz="2400" dirty="0">
                <a:solidFill>
                  <a:schemeClr val="tx2"/>
                </a:solidFill>
                <a:latin typeface="楷体" pitchFamily="49" charset="-122"/>
                <a:ea typeface="楷体" pitchFamily="49" charset="-122"/>
              </a:rPr>
              <a:t>内容参见参赛</a:t>
            </a:r>
            <a:r>
              <a:rPr lang="zh-CN" altLang="en-US" sz="2400" dirty="0" smtClean="0">
                <a:solidFill>
                  <a:schemeClr val="tx2"/>
                </a:solidFill>
                <a:latin typeface="楷体" pitchFamily="49" charset="-122"/>
                <a:ea typeface="楷体" pitchFamily="49" charset="-122"/>
              </a:rPr>
              <a:t>手册</a:t>
            </a:r>
            <a:r>
              <a:rPr lang="zh-CN" altLang="en-US" sz="2400" dirty="0">
                <a:solidFill>
                  <a:schemeClr val="tx2"/>
                </a:solidFill>
                <a:latin typeface="楷体" pitchFamily="49" charset="-122"/>
                <a:ea typeface="楷体" pitchFamily="49" charset="-122"/>
              </a:rPr>
              <a:t>）</a:t>
            </a:r>
          </a:p>
        </p:txBody>
      </p:sp>
      <p:cxnSp>
        <p:nvCxnSpPr>
          <p:cNvPr id="5" name="直接连接符 4"/>
          <p:cNvCxnSpPr/>
          <p:nvPr/>
        </p:nvCxnSpPr>
        <p:spPr>
          <a:xfrm>
            <a:off x="1043608" y="90872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414546237"/>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99392"/>
            <a:ext cx="8229600" cy="1143000"/>
          </a:xfrm>
        </p:spPr>
        <p:txBody>
          <a:bodyPr/>
          <a:lstStyle/>
          <a:p>
            <a:r>
              <a:rPr lang="zh-CN" altLang="en-US" b="1" dirty="0">
                <a:latin typeface="黑体" pitchFamily="49" charset="-122"/>
                <a:ea typeface="黑体" pitchFamily="49" charset="-122"/>
              </a:rPr>
              <a:t>找到志同道合的成员</a:t>
            </a:r>
          </a:p>
        </p:txBody>
      </p:sp>
      <p:sp>
        <p:nvSpPr>
          <p:cNvPr id="3" name="内容占位符 2"/>
          <p:cNvSpPr>
            <a:spLocks noGrp="1"/>
          </p:cNvSpPr>
          <p:nvPr>
            <p:ph idx="1"/>
          </p:nvPr>
        </p:nvSpPr>
        <p:spPr>
          <a:xfrm>
            <a:off x="457200" y="836712"/>
            <a:ext cx="8229600" cy="4525963"/>
          </a:xfrm>
        </p:spPr>
        <p:txBody>
          <a:bodyPr>
            <a:noAutofit/>
          </a:bodyPr>
          <a:lstStyle/>
          <a:p>
            <a:pPr marL="502920" indent="-457200">
              <a:buFont typeface="+mj-lt"/>
              <a:buAutoNum type="arabicPeriod"/>
            </a:pPr>
            <a:r>
              <a:rPr lang="zh-CN" altLang="en-US" dirty="0" smtClean="0">
                <a:solidFill>
                  <a:schemeClr val="tx2"/>
                </a:solidFill>
                <a:latin typeface="楷体" pitchFamily="49" charset="-122"/>
                <a:ea typeface="楷体" pitchFamily="49" charset="-122"/>
              </a:rPr>
              <a:t>同学</a:t>
            </a:r>
            <a:r>
              <a:rPr lang="zh-CN" altLang="en-US" dirty="0">
                <a:solidFill>
                  <a:schemeClr val="tx2"/>
                </a:solidFill>
                <a:latin typeface="楷体" pitchFamily="49" charset="-122"/>
                <a:ea typeface="楷体" pitchFamily="49" charset="-122"/>
              </a:rPr>
              <a:t>间交流想法。问问身边的朋友，许多同学其实都挺想做挑战杯的，但是自己又暂时没有明确的题目，大家交流之后很容易激发意愿。</a:t>
            </a:r>
          </a:p>
          <a:p>
            <a:pPr marL="502920" indent="-457200">
              <a:buFont typeface="+mj-lt"/>
              <a:buAutoNum type="arabicPeriod"/>
            </a:pPr>
            <a:r>
              <a:rPr lang="zh-CN" altLang="en-US" dirty="0" smtClean="0">
                <a:solidFill>
                  <a:schemeClr val="tx2"/>
                </a:solidFill>
                <a:latin typeface="楷体" pitchFamily="49" charset="-122"/>
                <a:ea typeface="楷体" pitchFamily="49" charset="-122"/>
              </a:rPr>
              <a:t>网络</a:t>
            </a:r>
            <a:r>
              <a:rPr lang="zh-CN" altLang="en-US" dirty="0">
                <a:solidFill>
                  <a:schemeClr val="tx2"/>
                </a:solidFill>
                <a:latin typeface="楷体" pitchFamily="49" charset="-122"/>
                <a:ea typeface="楷体" pitchFamily="49" charset="-122"/>
              </a:rPr>
              <a:t>媒介</a:t>
            </a:r>
            <a:r>
              <a:rPr lang="zh-CN" altLang="en-US" dirty="0" smtClean="0">
                <a:solidFill>
                  <a:schemeClr val="tx2"/>
                </a:solidFill>
                <a:latin typeface="楷体" pitchFamily="49" charset="-122"/>
                <a:ea typeface="楷体" pitchFamily="49" charset="-122"/>
              </a:rPr>
              <a:t>。</a:t>
            </a:r>
            <a:r>
              <a:rPr lang="en-US" altLang="zh-CN" dirty="0" smtClean="0">
                <a:solidFill>
                  <a:schemeClr val="tx2"/>
                </a:solidFill>
                <a:latin typeface="楷体" pitchFamily="49" charset="-122"/>
                <a:ea typeface="楷体" pitchFamily="49" charset="-122"/>
              </a:rPr>
              <a:t>BBS</a:t>
            </a:r>
            <a:r>
              <a:rPr lang="zh-CN" altLang="en-US" dirty="0" smtClean="0">
                <a:solidFill>
                  <a:schemeClr val="tx2"/>
                </a:solidFill>
                <a:latin typeface="楷体" pitchFamily="49" charset="-122"/>
                <a:ea typeface="楷体" pitchFamily="49" charset="-122"/>
              </a:rPr>
              <a:t>各个</a:t>
            </a:r>
            <a:r>
              <a:rPr lang="zh-CN" altLang="en-US" dirty="0">
                <a:solidFill>
                  <a:schemeClr val="tx2"/>
                </a:solidFill>
                <a:latin typeface="楷体" pitchFamily="49" charset="-122"/>
                <a:ea typeface="楷体" pitchFamily="49" charset="-122"/>
              </a:rPr>
              <a:t>版面，如学术科创版、院版，或者是通过人人网微博等社交媒体，发布自己想做的题目、寻找是否有能参加的小组。</a:t>
            </a:r>
          </a:p>
          <a:p>
            <a:pPr marL="502920" indent="-457200">
              <a:buFont typeface="+mj-lt"/>
              <a:buAutoNum type="arabicPeriod"/>
            </a:pPr>
            <a:r>
              <a:rPr lang="zh-CN" altLang="en-US" dirty="0" smtClean="0">
                <a:solidFill>
                  <a:schemeClr val="tx2"/>
                </a:solidFill>
                <a:latin typeface="楷体" pitchFamily="49" charset="-122"/>
                <a:ea typeface="楷体" pitchFamily="49" charset="-122"/>
              </a:rPr>
              <a:t>课堂</a:t>
            </a:r>
            <a:r>
              <a:rPr lang="zh-CN" altLang="en-US" dirty="0">
                <a:solidFill>
                  <a:schemeClr val="tx2"/>
                </a:solidFill>
                <a:latin typeface="楷体" pitchFamily="49" charset="-122"/>
                <a:ea typeface="楷体" pitchFamily="49" charset="-122"/>
              </a:rPr>
              <a:t>招募。其实可以借用专业课课间的时间，问一问其他的国关小伙伴们，利用课间直接上台宣传自己的课题。</a:t>
            </a:r>
          </a:p>
        </p:txBody>
      </p:sp>
      <p:cxnSp>
        <p:nvCxnSpPr>
          <p:cNvPr id="5" name="直接连接符 4"/>
          <p:cNvCxnSpPr/>
          <p:nvPr/>
        </p:nvCxnSpPr>
        <p:spPr>
          <a:xfrm>
            <a:off x="1043608" y="90872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660232" y="6091229"/>
            <a:ext cx="1512168" cy="434115"/>
          </a:xfrm>
          <a:prstGeom prst="rect">
            <a:avLst/>
          </a:prstGeom>
        </p:spPr>
      </p:pic>
    </p:spTree>
    <p:extLst>
      <p:ext uri="{BB962C8B-B14F-4D97-AF65-F5344CB8AC3E}">
        <p14:creationId xmlns:p14="http://schemas.microsoft.com/office/powerpoint/2010/main" val="2036845581"/>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黑体" pitchFamily="49" charset="-122"/>
                <a:ea typeface="黑体" pitchFamily="49" charset="-122"/>
              </a:rPr>
              <a:t>找到指导老师</a:t>
            </a:r>
          </a:p>
        </p:txBody>
      </p:sp>
      <p:sp>
        <p:nvSpPr>
          <p:cNvPr id="3" name="内容占位符 2"/>
          <p:cNvSpPr>
            <a:spLocks noGrp="1"/>
          </p:cNvSpPr>
          <p:nvPr>
            <p:ph idx="1"/>
          </p:nvPr>
        </p:nvSpPr>
        <p:spPr/>
        <p:txBody>
          <a:bodyPr>
            <a:normAutofit/>
          </a:bodyPr>
          <a:lstStyle/>
          <a:p>
            <a:pPr marL="502920" indent="-457200">
              <a:buFont typeface="+mj-lt"/>
              <a:buAutoNum type="arabicPeriod"/>
            </a:pPr>
            <a:r>
              <a:rPr lang="zh-CN" altLang="en-US" sz="3200" dirty="0" smtClean="0">
                <a:solidFill>
                  <a:schemeClr val="tx2"/>
                </a:solidFill>
                <a:latin typeface="楷体" pitchFamily="49" charset="-122"/>
                <a:ea typeface="楷体" pitchFamily="49" charset="-122"/>
              </a:rPr>
              <a:t>课程</a:t>
            </a:r>
            <a:r>
              <a:rPr lang="zh-CN" altLang="en-US" sz="3200" dirty="0">
                <a:solidFill>
                  <a:schemeClr val="tx2"/>
                </a:solidFill>
                <a:latin typeface="楷体" pitchFamily="49" charset="-122"/>
                <a:ea typeface="楷体" pitchFamily="49" charset="-122"/>
              </a:rPr>
              <a:t>老师</a:t>
            </a:r>
          </a:p>
          <a:p>
            <a:pPr marL="502920" indent="-457200">
              <a:buFont typeface="+mj-lt"/>
              <a:buAutoNum type="arabicPeriod"/>
            </a:pPr>
            <a:r>
              <a:rPr lang="zh-CN" altLang="en-US" sz="3200" dirty="0" smtClean="0">
                <a:solidFill>
                  <a:schemeClr val="tx2"/>
                </a:solidFill>
                <a:latin typeface="楷体" pitchFamily="49" charset="-122"/>
                <a:ea typeface="楷体" pitchFamily="49" charset="-122"/>
              </a:rPr>
              <a:t>确定</a:t>
            </a:r>
            <a:r>
              <a:rPr lang="zh-CN" altLang="en-US" sz="3200" dirty="0">
                <a:solidFill>
                  <a:schemeClr val="tx2"/>
                </a:solidFill>
                <a:latin typeface="楷体" pitchFamily="49" charset="-122"/>
                <a:ea typeface="楷体" pitchFamily="49" charset="-122"/>
              </a:rPr>
              <a:t>所做领域后找熟悉该领域的老师</a:t>
            </a:r>
          </a:p>
          <a:p>
            <a:pPr marL="502920" indent="-457200">
              <a:buFont typeface="+mj-lt"/>
              <a:buAutoNum type="arabicPeriod"/>
            </a:pPr>
            <a:r>
              <a:rPr lang="zh-CN" altLang="en-US" sz="3200" dirty="0" smtClean="0">
                <a:solidFill>
                  <a:schemeClr val="tx2"/>
                </a:solidFill>
                <a:latin typeface="楷体" pitchFamily="49" charset="-122"/>
                <a:ea typeface="楷体" pitchFamily="49" charset="-122"/>
              </a:rPr>
              <a:t>与</a:t>
            </a:r>
            <a:r>
              <a:rPr lang="zh-CN" altLang="en-US" sz="3200" dirty="0">
                <a:solidFill>
                  <a:schemeClr val="tx2"/>
                </a:solidFill>
                <a:latin typeface="楷体" pitchFamily="49" charset="-122"/>
                <a:ea typeface="楷体" pitchFamily="49" charset="-122"/>
              </a:rPr>
              <a:t>老师尽早展开交流，在开题阶段与老师建立联系，不必过于拘谨，要大胆地说出自己的想法，不怕出错，在与老师的交流中不断去完善思路。</a:t>
            </a: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2068794700"/>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黑体" pitchFamily="49" charset="-122"/>
                <a:ea typeface="黑体" pitchFamily="49" charset="-122"/>
              </a:rPr>
              <a:t>把握整体的进度</a:t>
            </a:r>
          </a:p>
        </p:txBody>
      </p:sp>
      <p:sp>
        <p:nvSpPr>
          <p:cNvPr id="3" name="内容占位符 2"/>
          <p:cNvSpPr>
            <a:spLocks noGrp="1"/>
          </p:cNvSpPr>
          <p:nvPr>
            <p:ph idx="1"/>
          </p:nvPr>
        </p:nvSpPr>
        <p:spPr/>
        <p:txBody>
          <a:bodyPr>
            <a:normAutofit/>
          </a:bodyPr>
          <a:lstStyle/>
          <a:p>
            <a:pPr marL="502920" indent="-457200">
              <a:buFont typeface="+mj-lt"/>
              <a:buAutoNum type="arabicPeriod"/>
            </a:pPr>
            <a:r>
              <a:rPr lang="zh-CN" altLang="en-US" sz="3200" dirty="0" smtClean="0">
                <a:solidFill>
                  <a:schemeClr val="tx2"/>
                </a:solidFill>
                <a:latin typeface="楷体" pitchFamily="49" charset="-122"/>
                <a:ea typeface="楷体" pitchFamily="49" charset="-122"/>
              </a:rPr>
              <a:t>本</a:t>
            </a:r>
            <a:r>
              <a:rPr lang="zh-CN" altLang="en-US" sz="3200" dirty="0">
                <a:solidFill>
                  <a:schemeClr val="tx2"/>
                </a:solidFill>
                <a:latin typeface="楷体" pitchFamily="49" charset="-122"/>
                <a:ea typeface="楷体" pitchFamily="49" charset="-122"/>
              </a:rPr>
              <a:t>学期</a:t>
            </a:r>
            <a:r>
              <a:rPr lang="en-US" altLang="zh-CN" sz="3200" dirty="0">
                <a:solidFill>
                  <a:schemeClr val="tx2"/>
                </a:solidFill>
                <a:latin typeface="楷体" pitchFamily="49" charset="-122"/>
                <a:ea typeface="楷体" pitchFamily="49" charset="-122"/>
              </a:rPr>
              <a:t>10</a:t>
            </a:r>
            <a:r>
              <a:rPr lang="zh-CN" altLang="en-US" sz="3200" dirty="0">
                <a:solidFill>
                  <a:schemeClr val="tx2"/>
                </a:solidFill>
                <a:latin typeface="楷体" pitchFamily="49" charset="-122"/>
                <a:ea typeface="楷体" pitchFamily="49" charset="-122"/>
              </a:rPr>
              <a:t>月开始报名、</a:t>
            </a:r>
            <a:r>
              <a:rPr lang="en-US" altLang="zh-CN" sz="3200" dirty="0">
                <a:solidFill>
                  <a:schemeClr val="tx2"/>
                </a:solidFill>
                <a:latin typeface="楷体" pitchFamily="49" charset="-122"/>
                <a:ea typeface="楷体" pitchFamily="49" charset="-122"/>
              </a:rPr>
              <a:t>11</a:t>
            </a:r>
            <a:r>
              <a:rPr lang="zh-CN" altLang="en-US" sz="3200" dirty="0">
                <a:solidFill>
                  <a:schemeClr val="tx2"/>
                </a:solidFill>
                <a:latin typeface="楷体" pitchFamily="49" charset="-122"/>
                <a:ea typeface="楷体" pitchFamily="49" charset="-122"/>
              </a:rPr>
              <a:t>月申请资助、</a:t>
            </a:r>
            <a:r>
              <a:rPr lang="en-US" altLang="zh-CN" sz="3200" dirty="0">
                <a:solidFill>
                  <a:schemeClr val="tx2"/>
                </a:solidFill>
                <a:latin typeface="楷体" pitchFamily="49" charset="-122"/>
                <a:ea typeface="楷体" pitchFamily="49" charset="-122"/>
              </a:rPr>
              <a:t>12</a:t>
            </a:r>
            <a:r>
              <a:rPr lang="zh-CN" altLang="en-US" sz="3200" dirty="0">
                <a:solidFill>
                  <a:schemeClr val="tx2"/>
                </a:solidFill>
                <a:latin typeface="楷体" pitchFamily="49" charset="-122"/>
                <a:ea typeface="楷体" pitchFamily="49" charset="-122"/>
              </a:rPr>
              <a:t>月中期报告；寒假完善作品、利用较多的空余时间展开实地调查采访；下学期</a:t>
            </a:r>
            <a:r>
              <a:rPr lang="en-US" altLang="zh-CN" sz="3200" dirty="0">
                <a:solidFill>
                  <a:schemeClr val="tx2"/>
                </a:solidFill>
                <a:latin typeface="楷体" pitchFamily="49" charset="-122"/>
                <a:ea typeface="楷体" pitchFamily="49" charset="-122"/>
              </a:rPr>
              <a:t>3</a:t>
            </a:r>
            <a:r>
              <a:rPr lang="zh-CN" altLang="en-US" sz="3200" dirty="0">
                <a:solidFill>
                  <a:schemeClr val="tx2"/>
                </a:solidFill>
                <a:latin typeface="楷体" pitchFamily="49" charset="-122"/>
                <a:ea typeface="楷体" pitchFamily="49" charset="-122"/>
              </a:rPr>
              <a:t>月提交作品、初评</a:t>
            </a:r>
          </a:p>
          <a:p>
            <a:pPr marL="502920" indent="-457200">
              <a:buFont typeface="+mj-lt"/>
              <a:buAutoNum type="arabicPeriod"/>
            </a:pPr>
            <a:r>
              <a:rPr lang="zh-CN" altLang="en-US" sz="3200" dirty="0" smtClean="0">
                <a:solidFill>
                  <a:schemeClr val="tx2"/>
                </a:solidFill>
                <a:latin typeface="楷体" pitchFamily="49" charset="-122"/>
                <a:ea typeface="楷体" pitchFamily="49" charset="-122"/>
              </a:rPr>
              <a:t>为</a:t>
            </a:r>
            <a:r>
              <a:rPr lang="zh-CN" altLang="en-US" sz="3200" dirty="0">
                <a:solidFill>
                  <a:schemeClr val="tx2"/>
                </a:solidFill>
                <a:latin typeface="楷体" pitchFamily="49" charset="-122"/>
                <a:ea typeface="楷体" pitchFamily="49" charset="-122"/>
              </a:rPr>
              <a:t>自己设定时间表，确保每个星期的工作进度，成员定期交流，与指导老师保持联系</a:t>
            </a: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3966465187"/>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27784" y="2348880"/>
            <a:ext cx="7317105" cy="1325562"/>
          </a:xfrm>
        </p:spPr>
        <p:txBody>
          <a:bodyPr>
            <a:normAutofit/>
          </a:bodyPr>
          <a:lstStyle/>
          <a:p>
            <a:r>
              <a:rPr lang="zh-CN" altLang="en-US" sz="6600" b="1" dirty="0">
                <a:latin typeface="黑体" pitchFamily="49" charset="-122"/>
                <a:ea typeface="黑体" pitchFamily="49" charset="-122"/>
              </a:rPr>
              <a:t>研究</a:t>
            </a:r>
            <a:r>
              <a:rPr lang="zh-CN" altLang="en-US" sz="6600" b="1" dirty="0" smtClean="0">
                <a:latin typeface="黑体" pitchFamily="49" charset="-122"/>
                <a:ea typeface="黑体" pitchFamily="49" charset="-122"/>
              </a:rPr>
              <a:t>阶段</a:t>
            </a:r>
            <a:endParaRPr lang="zh-CN" altLang="en-US" sz="6600" b="1" dirty="0">
              <a:latin typeface="黑体" pitchFamily="49" charset="-122"/>
              <a:ea typeface="黑体" pitchFamily="49" charset="-122"/>
            </a:endParaRPr>
          </a:p>
        </p:txBody>
      </p:sp>
      <p:sp>
        <p:nvSpPr>
          <p:cNvPr id="3" name="内容占位符 2"/>
          <p:cNvSpPr>
            <a:spLocks noGrp="1"/>
          </p:cNvSpPr>
          <p:nvPr>
            <p:ph idx="1"/>
          </p:nvPr>
        </p:nvSpPr>
        <p:spPr/>
        <p:txBody>
          <a:bodyPr/>
          <a:lstStyle/>
          <a:p>
            <a:pPr marL="45720" indent="0">
              <a:buNone/>
            </a:pPr>
            <a:r>
              <a:rPr lang="en-US" altLang="zh-CN" dirty="0"/>
              <a:t> </a:t>
            </a:r>
            <a:endParaRPr lang="zh-CN" altLang="en-US" dirty="0"/>
          </a:p>
        </p:txBody>
      </p: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2868141919"/>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黑体" pitchFamily="49" charset="-122"/>
                <a:ea typeface="黑体" pitchFamily="49" charset="-122"/>
              </a:rPr>
              <a:t>明确选题</a:t>
            </a:r>
          </a:p>
        </p:txBody>
      </p:sp>
      <p:sp>
        <p:nvSpPr>
          <p:cNvPr id="3" name="内容占位符 2"/>
          <p:cNvSpPr>
            <a:spLocks noGrp="1"/>
          </p:cNvSpPr>
          <p:nvPr>
            <p:ph idx="1"/>
          </p:nvPr>
        </p:nvSpPr>
        <p:spPr/>
        <p:txBody>
          <a:bodyPr>
            <a:normAutofit/>
          </a:bodyPr>
          <a:lstStyle/>
          <a:p>
            <a:pPr marL="560070" indent="-514350">
              <a:buFont typeface="+mj-lt"/>
              <a:buAutoNum type="arabicPeriod"/>
            </a:pPr>
            <a:r>
              <a:rPr lang="zh-CN" altLang="en-US" sz="2800" dirty="0" smtClean="0">
                <a:solidFill>
                  <a:schemeClr val="tx2"/>
                </a:solidFill>
                <a:latin typeface="楷体" pitchFamily="49" charset="-122"/>
                <a:ea typeface="楷体" pitchFamily="49" charset="-122"/>
              </a:rPr>
              <a:t>初</a:t>
            </a:r>
            <a:r>
              <a:rPr lang="zh-CN" altLang="en-US" sz="2800" dirty="0">
                <a:solidFill>
                  <a:schemeClr val="tx2"/>
                </a:solidFill>
                <a:latin typeface="楷体" pitchFamily="49" charset="-122"/>
                <a:ea typeface="楷体" pitchFamily="49" charset="-122"/>
              </a:rPr>
              <a:t>涉学术研究，我们的知识储备和研究水平很有限，但我们的优势是具有</a:t>
            </a:r>
            <a:r>
              <a:rPr lang="en-US" altLang="zh-CN" sz="2800" dirty="0" smtClean="0">
                <a:solidFill>
                  <a:schemeClr val="tx2"/>
                </a:solidFill>
                <a:latin typeface="楷体" pitchFamily="49" charset="-122"/>
                <a:ea typeface="楷体" pitchFamily="49" charset="-122"/>
              </a:rPr>
              <a:t>freshman</a:t>
            </a:r>
            <a:r>
              <a:rPr lang="zh-CN" altLang="en-US" sz="2800" dirty="0">
                <a:solidFill>
                  <a:schemeClr val="tx2"/>
                </a:solidFill>
                <a:latin typeface="楷体" pitchFamily="49" charset="-122"/>
                <a:ea typeface="楷体" pitchFamily="49" charset="-122"/>
              </a:rPr>
              <a:t>的好奇心，这对于挑战杯要求的创新性是十分有价值的。好奇心创新的根源。</a:t>
            </a:r>
          </a:p>
          <a:p>
            <a:pPr marL="560070" indent="-514350">
              <a:buFont typeface="+mj-lt"/>
              <a:buAutoNum type="arabicPeriod"/>
            </a:pPr>
            <a:r>
              <a:rPr lang="zh-CN" altLang="en-US" sz="2800" dirty="0" smtClean="0">
                <a:solidFill>
                  <a:schemeClr val="tx2"/>
                </a:solidFill>
                <a:latin typeface="楷体" pitchFamily="49" charset="-122"/>
                <a:ea typeface="楷体" pitchFamily="49" charset="-122"/>
              </a:rPr>
              <a:t>在</a:t>
            </a:r>
            <a:r>
              <a:rPr lang="zh-CN" altLang="en-US" sz="2800" dirty="0">
                <a:solidFill>
                  <a:schemeClr val="tx2"/>
                </a:solidFill>
                <a:latin typeface="楷体" pitchFamily="49" charset="-122"/>
                <a:ea typeface="楷体" pitchFamily="49" charset="-122"/>
              </a:rPr>
              <a:t>初步的搜集资料、小组讨论、咨询导师之后，确定课题的研究内容和研究范围。一方面避免在课题的摇摆不定上浪费精力，另一方面在课题的创新性、研究的可操作性上取得权衡</a:t>
            </a:r>
            <a:r>
              <a:rPr lang="zh-CN" altLang="en-US" sz="2800" dirty="0" smtClean="0">
                <a:solidFill>
                  <a:schemeClr val="tx2"/>
                </a:solidFill>
                <a:latin typeface="楷体" pitchFamily="49" charset="-122"/>
                <a:ea typeface="楷体" pitchFamily="49" charset="-122"/>
              </a:rPr>
              <a:t>。</a:t>
            </a:r>
            <a:endParaRPr lang="zh-CN" altLang="en-US" sz="2800" dirty="0">
              <a:solidFill>
                <a:schemeClr val="tx2"/>
              </a:solidFill>
              <a:latin typeface="楷体" pitchFamily="49" charset="-122"/>
              <a:ea typeface="楷体" pitchFamily="49" charset="-122"/>
            </a:endParaRP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1385879981"/>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黑体" pitchFamily="49" charset="-122"/>
                <a:ea typeface="黑体" pitchFamily="49" charset="-122"/>
              </a:rPr>
              <a:t>确定研究课题的</a:t>
            </a:r>
            <a:r>
              <a:rPr lang="zh-CN" altLang="en-US" b="1" dirty="0" smtClean="0">
                <a:latin typeface="黑体" pitchFamily="49" charset="-122"/>
                <a:ea typeface="黑体" pitchFamily="49" charset="-122"/>
              </a:rPr>
              <a:t>性质</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p:txBody>
          <a:bodyPr>
            <a:normAutofit/>
          </a:bodyPr>
          <a:lstStyle/>
          <a:p>
            <a:pPr marL="560070" indent="-514350">
              <a:buFont typeface="+mj-lt"/>
              <a:buAutoNum type="arabicPeriod"/>
            </a:pPr>
            <a:r>
              <a:rPr lang="zh-CN" altLang="en-US" sz="3200" dirty="0" smtClean="0">
                <a:solidFill>
                  <a:schemeClr val="tx2"/>
                </a:solidFill>
                <a:latin typeface="楷体" pitchFamily="49" charset="-122"/>
                <a:ea typeface="楷体" pitchFamily="49" charset="-122"/>
              </a:rPr>
              <a:t>解释</a:t>
            </a:r>
            <a:r>
              <a:rPr lang="zh-CN" altLang="en-US" sz="3200" dirty="0">
                <a:solidFill>
                  <a:schemeClr val="tx2"/>
                </a:solidFill>
                <a:latin typeface="楷体" pitchFamily="49" charset="-122"/>
                <a:ea typeface="楷体" pitchFamily="49" charset="-122"/>
              </a:rPr>
              <a:t>性研究，要解释一定的因果关系，尝试探索事物的内在逻辑，发现和解释规律</a:t>
            </a:r>
          </a:p>
          <a:p>
            <a:pPr marL="560070" indent="-514350">
              <a:buFont typeface="+mj-lt"/>
              <a:buAutoNum type="arabicPeriod"/>
            </a:pPr>
            <a:r>
              <a:rPr lang="zh-CN" altLang="en-US" sz="3200" dirty="0" smtClean="0">
                <a:solidFill>
                  <a:schemeClr val="tx2"/>
                </a:solidFill>
                <a:latin typeface="楷体" pitchFamily="49" charset="-122"/>
                <a:ea typeface="楷体" pitchFamily="49" charset="-122"/>
              </a:rPr>
              <a:t>描述性</a:t>
            </a:r>
            <a:r>
              <a:rPr lang="zh-CN" altLang="en-US" sz="3200" dirty="0">
                <a:solidFill>
                  <a:schemeClr val="tx2"/>
                </a:solidFill>
                <a:latin typeface="楷体" pitchFamily="49" charset="-122"/>
                <a:ea typeface="楷体" pitchFamily="49" charset="-122"/>
              </a:rPr>
              <a:t>研究，要提供全面准确的信息，为某领域的研究提供新的材料，或在现有材料基础上整理出有检索价值的内容</a:t>
            </a:r>
          </a:p>
          <a:p>
            <a:pPr marL="560070" indent="-514350">
              <a:buFont typeface="+mj-lt"/>
              <a:buAutoNum type="arabicPeriod"/>
            </a:pPr>
            <a:r>
              <a:rPr lang="zh-CN" altLang="en-US" sz="3200" dirty="0" smtClean="0">
                <a:solidFill>
                  <a:schemeClr val="tx2"/>
                </a:solidFill>
                <a:latin typeface="楷体" pitchFamily="49" charset="-122"/>
                <a:ea typeface="楷体" pitchFamily="49" charset="-122"/>
              </a:rPr>
              <a:t>两者</a:t>
            </a:r>
            <a:r>
              <a:rPr lang="zh-CN" altLang="en-US" sz="3200" dirty="0">
                <a:solidFill>
                  <a:schemeClr val="tx2"/>
                </a:solidFill>
                <a:latin typeface="楷体" pitchFamily="49" charset="-122"/>
                <a:ea typeface="楷体" pitchFamily="49" charset="-122"/>
              </a:rPr>
              <a:t>兼有</a:t>
            </a: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3367098832"/>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latin typeface="黑体" pitchFamily="49" charset="-122"/>
                <a:ea typeface="黑体" pitchFamily="49" charset="-122"/>
              </a:rPr>
              <a:t>尝试</a:t>
            </a:r>
            <a:r>
              <a:rPr lang="zh-CN" altLang="en-US" b="1" dirty="0">
                <a:latin typeface="黑体" pitchFamily="49" charset="-122"/>
                <a:ea typeface="黑体" pitchFamily="49" charset="-122"/>
              </a:rPr>
              <a:t>研究</a:t>
            </a:r>
            <a:r>
              <a:rPr lang="zh-CN" altLang="en-US" b="1" dirty="0" smtClean="0">
                <a:latin typeface="黑体" pitchFamily="49" charset="-122"/>
                <a:ea typeface="黑体" pitchFamily="49" charset="-122"/>
              </a:rPr>
              <a:t>方法</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p:txBody>
          <a:bodyPr>
            <a:normAutofit/>
          </a:bodyPr>
          <a:lstStyle/>
          <a:p>
            <a:pPr marL="788670" indent="-742950">
              <a:buFont typeface="+mj-lt"/>
              <a:buAutoNum type="arabicPeriod"/>
            </a:pPr>
            <a:r>
              <a:rPr lang="zh-CN" altLang="en-US" sz="3600" dirty="0" smtClean="0">
                <a:solidFill>
                  <a:schemeClr val="tx2"/>
                </a:solidFill>
                <a:latin typeface="楷体" pitchFamily="49" charset="-122"/>
                <a:ea typeface="楷体" pitchFamily="49" charset="-122"/>
              </a:rPr>
              <a:t>是</a:t>
            </a:r>
            <a:r>
              <a:rPr lang="zh-CN" altLang="en-US" sz="3600" dirty="0">
                <a:solidFill>
                  <a:schemeClr val="tx2"/>
                </a:solidFill>
                <a:latin typeface="楷体" pitchFamily="49" charset="-122"/>
                <a:ea typeface="楷体" pitchFamily="49" charset="-122"/>
              </a:rPr>
              <a:t>文本研究还是实地调查，数据分析，由课题的性质和现阶段能力所决定</a:t>
            </a:r>
          </a:p>
          <a:p>
            <a:pPr marL="788670" indent="-742950">
              <a:buFont typeface="+mj-lt"/>
              <a:buAutoNum type="arabicPeriod"/>
            </a:pPr>
            <a:r>
              <a:rPr lang="zh-CN" altLang="en-US" sz="3600" dirty="0" smtClean="0">
                <a:solidFill>
                  <a:schemeClr val="tx2"/>
                </a:solidFill>
                <a:latin typeface="楷体" pitchFamily="49" charset="-122"/>
                <a:ea typeface="楷体" pitchFamily="49" charset="-122"/>
              </a:rPr>
              <a:t>做</a:t>
            </a:r>
            <a:r>
              <a:rPr lang="zh-CN" altLang="en-US" sz="3600" dirty="0">
                <a:solidFill>
                  <a:schemeClr val="tx2"/>
                </a:solidFill>
                <a:latin typeface="楷体" pitchFamily="49" charset="-122"/>
                <a:ea typeface="楷体" pitchFamily="49" charset="-122"/>
              </a:rPr>
              <a:t>挑战杯其实是一个学习的过程，在回答自己提出问题的过程中，不断尝试、学习、实践各种研究方法，实现自我提高</a:t>
            </a: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118506038"/>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800" dirty="0" smtClean="0">
                <a:solidFill>
                  <a:schemeClr val="accent4">
                    <a:lumMod val="75000"/>
                  </a:schemeClr>
                </a:solidFill>
                <a:latin typeface="造字工房尚黑 G0v1 常规体" pitchFamily="50" charset="-122"/>
                <a:ea typeface="造字工房尚黑 G0v1 常规体" pitchFamily="50" charset="-122"/>
              </a:rPr>
              <a:t>院团委书记高静老师</a:t>
            </a:r>
            <a:endParaRPr lang="zh-CN" altLang="en-US" sz="4800" dirty="0">
              <a:solidFill>
                <a:schemeClr val="accent4">
                  <a:lumMod val="75000"/>
                </a:schemeClr>
              </a:solidFill>
              <a:latin typeface="造字工房尚黑 G0v1 常规体" pitchFamily="50" charset="-122"/>
              <a:ea typeface="造字工房尚黑 G0v1 常规体" pitchFamily="50" charset="-122"/>
            </a:endParaRPr>
          </a:p>
        </p:txBody>
      </p:sp>
      <p:sp>
        <p:nvSpPr>
          <p:cNvPr id="3" name="文本占位符 2"/>
          <p:cNvSpPr>
            <a:spLocks noGrp="1"/>
          </p:cNvSpPr>
          <p:nvPr>
            <p:ph type="body" idx="1"/>
          </p:nvPr>
        </p:nvSpPr>
        <p:spPr/>
        <p:txBody>
          <a:bodyPr>
            <a:normAutofit/>
          </a:bodyPr>
          <a:lstStyle/>
          <a:p>
            <a:r>
              <a:rPr lang="en-US" altLang="zh-CN" sz="3600" dirty="0" smtClean="0">
                <a:latin typeface="Kozuka Gothic Pro B" pitchFamily="34" charset="-128"/>
                <a:ea typeface="Kozuka Gothic Pro B" pitchFamily="34" charset="-128"/>
              </a:rPr>
              <a:t>Part 1</a:t>
            </a:r>
            <a:endParaRPr lang="zh-CN" altLang="en-US" sz="3600" dirty="0">
              <a:latin typeface="Kozuka Gothic Pro B" pitchFamily="34" charset="-128"/>
              <a:ea typeface="Kozuka Gothic Pro B" pitchFamily="34" charset="-128"/>
            </a:endParaRPr>
          </a:p>
        </p:txBody>
      </p:sp>
      <p:pic>
        <p:nvPicPr>
          <p:cNvPr id="5" name="图片 4"/>
          <p:cNvPicPr>
            <a:picLocks noChangeAspect="1"/>
          </p:cNvPicPr>
          <p:nvPr/>
        </p:nvPicPr>
        <p:blipFill rotWithShape="1">
          <a:blip r:embed="rId2">
            <a:extLst>
              <a:ext uri="{28A0092B-C50C-407E-A947-70E740481C1C}">
                <a14:useLocalDpi xmlns:a14="http://schemas.microsoft.com/office/drawing/2010/main" val="0"/>
              </a:ext>
            </a:extLst>
          </a:blip>
          <a:srcRect l="10000" t="25704" r="69677" b="30023"/>
          <a:stretch/>
        </p:blipFill>
        <p:spPr>
          <a:xfrm>
            <a:off x="-36512" y="-27384"/>
            <a:ext cx="1858297" cy="3023420"/>
          </a:xfrm>
          <a:prstGeom prst="rect">
            <a:avLst/>
          </a:prstGeom>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79309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黑体" pitchFamily="49" charset="-122"/>
                <a:ea typeface="黑体" pitchFamily="49" charset="-122"/>
              </a:rPr>
              <a:t>如何寻找材料</a:t>
            </a:r>
          </a:p>
        </p:txBody>
      </p:sp>
      <p:sp>
        <p:nvSpPr>
          <p:cNvPr id="3" name="内容占位符 2"/>
          <p:cNvSpPr>
            <a:spLocks noGrp="1"/>
          </p:cNvSpPr>
          <p:nvPr>
            <p:ph idx="1"/>
          </p:nvPr>
        </p:nvSpPr>
        <p:spPr/>
        <p:txBody>
          <a:bodyPr>
            <a:normAutofit fontScale="92500" lnSpcReduction="10000"/>
          </a:bodyPr>
          <a:lstStyle/>
          <a:p>
            <a:pPr marL="502920" indent="-457200">
              <a:buFont typeface="+mj-lt"/>
              <a:buAutoNum type="arabicPeriod"/>
            </a:pPr>
            <a:r>
              <a:rPr lang="zh-CN" altLang="en-US" dirty="0" smtClean="0">
                <a:solidFill>
                  <a:schemeClr val="tx2"/>
                </a:solidFill>
                <a:latin typeface="楷体" pitchFamily="49" charset="-122"/>
                <a:ea typeface="楷体" pitchFamily="49" charset="-122"/>
              </a:rPr>
              <a:t>充分</a:t>
            </a:r>
            <a:r>
              <a:rPr lang="zh-CN" altLang="en-US" dirty="0">
                <a:solidFill>
                  <a:schemeClr val="tx2"/>
                </a:solidFill>
                <a:latin typeface="楷体" pitchFamily="49" charset="-122"/>
                <a:ea typeface="楷体" pitchFamily="49" charset="-122"/>
              </a:rPr>
              <a:t>利用网络资源；</a:t>
            </a:r>
          </a:p>
          <a:p>
            <a:pPr marL="502920" indent="-457200">
              <a:buFont typeface="+mj-lt"/>
              <a:buAutoNum type="arabicPeriod"/>
            </a:pPr>
            <a:r>
              <a:rPr lang="zh-CN" altLang="en-US" dirty="0" smtClean="0">
                <a:solidFill>
                  <a:schemeClr val="tx2"/>
                </a:solidFill>
                <a:latin typeface="楷体" pitchFamily="49" charset="-122"/>
                <a:ea typeface="楷体" pitchFamily="49" charset="-122"/>
              </a:rPr>
              <a:t>学术</a:t>
            </a:r>
            <a:r>
              <a:rPr lang="zh-CN" altLang="en-US" dirty="0">
                <a:solidFill>
                  <a:schemeClr val="tx2"/>
                </a:solidFill>
                <a:latin typeface="楷体" pitchFamily="49" charset="-122"/>
                <a:ea typeface="楷体" pitchFamily="49" charset="-122"/>
              </a:rPr>
              <a:t>资料库（如图书馆网站所列数据库）；</a:t>
            </a:r>
          </a:p>
          <a:p>
            <a:pPr marL="502920" indent="-457200">
              <a:buFont typeface="+mj-lt"/>
              <a:buAutoNum type="arabicPeriod"/>
            </a:pPr>
            <a:r>
              <a:rPr lang="zh-CN" altLang="en-US" dirty="0" smtClean="0">
                <a:solidFill>
                  <a:schemeClr val="tx2"/>
                </a:solidFill>
                <a:latin typeface="楷体" pitchFamily="49" charset="-122"/>
                <a:ea typeface="楷体" pitchFamily="49" charset="-122"/>
              </a:rPr>
              <a:t>外文</a:t>
            </a:r>
            <a:r>
              <a:rPr lang="zh-CN" altLang="en-US" dirty="0">
                <a:solidFill>
                  <a:schemeClr val="tx2"/>
                </a:solidFill>
                <a:latin typeface="楷体" pitchFamily="49" charset="-122"/>
                <a:ea typeface="楷体" pitchFamily="49" charset="-122"/>
              </a:rPr>
              <a:t>资料；</a:t>
            </a:r>
          </a:p>
          <a:p>
            <a:pPr marL="502920" indent="-457200">
              <a:buFont typeface="+mj-lt"/>
              <a:buAutoNum type="arabicPeriod"/>
            </a:pPr>
            <a:r>
              <a:rPr lang="zh-CN" altLang="en-US" dirty="0" smtClean="0">
                <a:solidFill>
                  <a:schemeClr val="tx2"/>
                </a:solidFill>
                <a:latin typeface="楷体" pitchFamily="49" charset="-122"/>
                <a:ea typeface="楷体" pitchFamily="49" charset="-122"/>
              </a:rPr>
              <a:t>实地调查</a:t>
            </a:r>
            <a:r>
              <a:rPr lang="zh-CN" altLang="en-US" dirty="0">
                <a:solidFill>
                  <a:schemeClr val="tx2"/>
                </a:solidFill>
                <a:latin typeface="楷体" pitchFamily="49" charset="-122"/>
                <a:ea typeface="楷体" pitchFamily="49" charset="-122"/>
              </a:rPr>
              <a:t>；</a:t>
            </a:r>
          </a:p>
          <a:p>
            <a:pPr marL="502920" indent="-457200">
              <a:buFont typeface="+mj-lt"/>
              <a:buAutoNum type="arabicPeriod"/>
            </a:pPr>
            <a:r>
              <a:rPr lang="zh-CN" altLang="en-US" dirty="0" smtClean="0">
                <a:solidFill>
                  <a:schemeClr val="tx2"/>
                </a:solidFill>
                <a:latin typeface="楷体" pitchFamily="49" charset="-122"/>
                <a:ea typeface="楷体" pitchFamily="49" charset="-122"/>
              </a:rPr>
              <a:t>访问</a:t>
            </a:r>
            <a:r>
              <a:rPr lang="zh-CN" altLang="en-US" dirty="0">
                <a:solidFill>
                  <a:schemeClr val="tx2"/>
                </a:solidFill>
                <a:latin typeface="楷体" pitchFamily="49" charset="-122"/>
                <a:ea typeface="楷体" pitchFamily="49" charset="-122"/>
              </a:rPr>
              <a:t>相关学者；</a:t>
            </a:r>
          </a:p>
          <a:p>
            <a:pPr marL="502920" indent="-457200">
              <a:buFont typeface="+mj-lt"/>
              <a:buAutoNum type="arabicPeriod"/>
            </a:pPr>
            <a:r>
              <a:rPr lang="zh-CN" altLang="en-US" dirty="0" smtClean="0">
                <a:solidFill>
                  <a:schemeClr val="tx2"/>
                </a:solidFill>
                <a:latin typeface="楷体" pitchFamily="49" charset="-122"/>
                <a:ea typeface="楷体" pitchFamily="49" charset="-122"/>
              </a:rPr>
              <a:t>老师</a:t>
            </a:r>
            <a:r>
              <a:rPr lang="zh-CN" altLang="en-US" dirty="0">
                <a:solidFill>
                  <a:schemeClr val="tx2"/>
                </a:solidFill>
                <a:latin typeface="楷体" pitchFamily="49" charset="-122"/>
                <a:ea typeface="楷体" pitchFamily="49" charset="-122"/>
              </a:rPr>
              <a:t>的帮助；</a:t>
            </a:r>
          </a:p>
          <a:p>
            <a:pPr marL="45720" indent="0">
              <a:buNone/>
            </a:pPr>
            <a:r>
              <a:rPr lang="zh-CN" altLang="en-US" dirty="0" smtClean="0">
                <a:solidFill>
                  <a:schemeClr val="tx2"/>
                </a:solidFill>
                <a:latin typeface="楷体" pitchFamily="49" charset="-122"/>
                <a:ea typeface="楷体" pitchFamily="49" charset="-122"/>
              </a:rPr>
              <a:t>    许多</a:t>
            </a:r>
            <a:r>
              <a:rPr lang="zh-CN" altLang="en-US" dirty="0">
                <a:solidFill>
                  <a:schemeClr val="tx2"/>
                </a:solidFill>
                <a:latin typeface="楷体" pitchFamily="49" charset="-122"/>
                <a:ea typeface="楷体" pitchFamily="49" charset="-122"/>
              </a:rPr>
              <a:t>材料其实可以通过文献分享网站（知网）或是外国大学的网站获得。很多时候必须通过外网和英语网站，才能获得独特的材料。</a:t>
            </a: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947213"/>
            <a:ext cx="1512168" cy="434115"/>
          </a:xfrm>
          <a:prstGeom prst="rect">
            <a:avLst/>
          </a:prstGeom>
        </p:spPr>
      </p:pic>
    </p:spTree>
    <p:extLst>
      <p:ext uri="{BB962C8B-B14F-4D97-AF65-F5344CB8AC3E}">
        <p14:creationId xmlns:p14="http://schemas.microsoft.com/office/powerpoint/2010/main" val="2897352778"/>
      </p:ext>
    </p:extLst>
  </p:cSld>
  <p:clrMapOvr>
    <a:masterClrMapping/>
  </p:clrMapOvr>
  <p:transition spd="med">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16632"/>
            <a:ext cx="8229600" cy="1143000"/>
          </a:xfrm>
        </p:spPr>
        <p:txBody>
          <a:bodyPr/>
          <a:lstStyle/>
          <a:p>
            <a:r>
              <a:rPr lang="zh-CN" altLang="en-US" b="1" dirty="0">
                <a:latin typeface="黑体" pitchFamily="49" charset="-122"/>
                <a:ea typeface="黑体" pitchFamily="49" charset="-122"/>
              </a:rPr>
              <a:t>与</a:t>
            </a:r>
            <a:r>
              <a:rPr lang="zh-CN" altLang="en-US" b="1" dirty="0" smtClean="0">
                <a:latin typeface="黑体" pitchFamily="49" charset="-122"/>
                <a:ea typeface="黑体" pitchFamily="49" charset="-122"/>
              </a:rPr>
              <a:t>课堂</a:t>
            </a:r>
            <a:r>
              <a:rPr lang="zh-CN" altLang="en-US" b="1" dirty="0">
                <a:latin typeface="黑体" pitchFamily="49" charset="-122"/>
                <a:ea typeface="黑体" pitchFamily="49" charset="-122"/>
              </a:rPr>
              <a:t>论文的区别</a:t>
            </a:r>
          </a:p>
        </p:txBody>
      </p:sp>
      <p:sp>
        <p:nvSpPr>
          <p:cNvPr id="3" name="内容占位符 2"/>
          <p:cNvSpPr>
            <a:spLocks noGrp="1"/>
          </p:cNvSpPr>
          <p:nvPr>
            <p:ph idx="1"/>
          </p:nvPr>
        </p:nvSpPr>
        <p:spPr>
          <a:xfrm>
            <a:off x="457200" y="1268760"/>
            <a:ext cx="8229600" cy="4525963"/>
          </a:xfrm>
        </p:spPr>
        <p:txBody>
          <a:bodyPr>
            <a:noAutofit/>
          </a:bodyPr>
          <a:lstStyle/>
          <a:p>
            <a:pPr marL="502920" indent="-457200">
              <a:buFont typeface="+mj-lt"/>
              <a:buAutoNum type="arabicPeriod"/>
            </a:pPr>
            <a:r>
              <a:rPr lang="zh-CN" altLang="zh-CN" dirty="0" smtClean="0">
                <a:solidFill>
                  <a:schemeClr val="tx2"/>
                </a:solidFill>
                <a:latin typeface="楷体" panose="02010609060101010101" pitchFamily="49" charset="-122"/>
                <a:ea typeface="楷体" panose="02010609060101010101" pitchFamily="49" charset="-122"/>
              </a:rPr>
              <a:t>更</a:t>
            </a:r>
            <a:r>
              <a:rPr lang="zh-CN" altLang="zh-CN" dirty="0">
                <a:solidFill>
                  <a:schemeClr val="tx2"/>
                </a:solidFill>
                <a:latin typeface="楷体" panose="02010609060101010101" pitchFamily="49" charset="-122"/>
                <a:ea typeface="楷体" panose="02010609060101010101" pitchFamily="49" charset="-122"/>
              </a:rPr>
              <a:t>需要有创新性；</a:t>
            </a:r>
          </a:p>
          <a:p>
            <a:pPr marL="502920" indent="-457200">
              <a:buFont typeface="+mj-lt"/>
              <a:buAutoNum type="arabicPeriod"/>
            </a:pPr>
            <a:r>
              <a:rPr lang="zh-CN" altLang="zh-CN" dirty="0" smtClean="0">
                <a:solidFill>
                  <a:schemeClr val="tx2"/>
                </a:solidFill>
                <a:latin typeface="楷体" panose="02010609060101010101" pitchFamily="49" charset="-122"/>
                <a:ea typeface="楷体" panose="02010609060101010101" pitchFamily="49" charset="-122"/>
              </a:rPr>
              <a:t>时间</a:t>
            </a:r>
            <a:r>
              <a:rPr lang="zh-CN" altLang="zh-CN" dirty="0">
                <a:solidFill>
                  <a:schemeClr val="tx2"/>
                </a:solidFill>
                <a:latin typeface="楷体" panose="02010609060101010101" pitchFamily="49" charset="-122"/>
                <a:ea typeface="楷体" panose="02010609060101010101" pitchFamily="49" charset="-122"/>
              </a:rPr>
              <a:t>跨度更长；</a:t>
            </a:r>
          </a:p>
          <a:p>
            <a:pPr marL="502920" indent="-457200">
              <a:buFont typeface="+mj-lt"/>
              <a:buAutoNum type="arabicPeriod"/>
            </a:pPr>
            <a:r>
              <a:rPr lang="zh-CN" altLang="zh-CN" dirty="0" smtClean="0">
                <a:solidFill>
                  <a:schemeClr val="tx2"/>
                </a:solidFill>
                <a:latin typeface="楷体" panose="02010609060101010101" pitchFamily="49" charset="-122"/>
                <a:ea typeface="楷体" panose="02010609060101010101" pitchFamily="49" charset="-122"/>
              </a:rPr>
              <a:t>研究</a:t>
            </a:r>
            <a:r>
              <a:rPr lang="zh-CN" altLang="zh-CN" dirty="0">
                <a:solidFill>
                  <a:schemeClr val="tx2"/>
                </a:solidFill>
                <a:latin typeface="楷体" panose="02010609060101010101" pitchFamily="49" charset="-122"/>
                <a:ea typeface="楷体" panose="02010609060101010101" pitchFamily="49" charset="-122"/>
              </a:rPr>
              <a:t>内容要更有价值，研究方法要更加规范；</a:t>
            </a:r>
          </a:p>
          <a:p>
            <a:pPr marL="502920" indent="-457200">
              <a:buFont typeface="+mj-lt"/>
              <a:buAutoNum type="arabicPeriod"/>
            </a:pPr>
            <a:r>
              <a:rPr lang="zh-CN" altLang="zh-CN" dirty="0" smtClean="0">
                <a:solidFill>
                  <a:schemeClr val="tx2"/>
                </a:solidFill>
                <a:latin typeface="楷体" panose="02010609060101010101" pitchFamily="49" charset="-122"/>
                <a:ea typeface="楷体" panose="02010609060101010101" pitchFamily="49" charset="-122"/>
              </a:rPr>
              <a:t>更</a:t>
            </a:r>
            <a:r>
              <a:rPr lang="zh-CN" altLang="zh-CN" dirty="0">
                <a:solidFill>
                  <a:schemeClr val="tx2"/>
                </a:solidFill>
                <a:latin typeface="楷体" panose="02010609060101010101" pitchFamily="49" charset="-122"/>
                <a:ea typeface="楷体" panose="02010609060101010101" pitchFamily="49" charset="-122"/>
              </a:rPr>
              <a:t>需要团队合作、和老师密切联系交流</a:t>
            </a:r>
          </a:p>
          <a:p>
            <a:r>
              <a:rPr lang="en-US" altLang="zh-CN" dirty="0" smtClean="0">
                <a:solidFill>
                  <a:schemeClr val="tx2"/>
                </a:solidFill>
                <a:latin typeface="楷体" panose="02010609060101010101" pitchFamily="49" charset="-122"/>
                <a:ea typeface="楷体" panose="02010609060101010101" pitchFamily="49" charset="-122"/>
              </a:rPr>
              <a:t>       </a:t>
            </a:r>
            <a:r>
              <a:rPr lang="zh-CN" altLang="zh-CN" dirty="0" smtClean="0">
                <a:solidFill>
                  <a:schemeClr val="tx2"/>
                </a:solidFill>
                <a:latin typeface="楷体" panose="02010609060101010101" pitchFamily="49" charset="-122"/>
                <a:ea typeface="楷体" panose="02010609060101010101" pitchFamily="49" charset="-122"/>
              </a:rPr>
              <a:t>挑战</a:t>
            </a:r>
            <a:r>
              <a:rPr lang="zh-CN" altLang="zh-CN" dirty="0">
                <a:solidFill>
                  <a:schemeClr val="tx2"/>
                </a:solidFill>
                <a:latin typeface="楷体" panose="02010609060101010101" pitchFamily="49" charset="-122"/>
                <a:ea typeface="楷体" panose="02010609060101010101" pitchFamily="49" charset="-122"/>
              </a:rPr>
              <a:t>杯的篇幅比一般课堂论文来得长，需要很长时间的研究和专注。而挑战杯的主题也比较能够不只局限于一个领域一种方法，可以融入许多不同方面的分析方式和角度。</a:t>
            </a:r>
          </a:p>
        </p:txBody>
      </p:sp>
      <p:cxnSp>
        <p:nvCxnSpPr>
          <p:cNvPr id="5" name="直接连接符 4"/>
          <p:cNvCxnSpPr/>
          <p:nvPr/>
        </p:nvCxnSpPr>
        <p:spPr>
          <a:xfrm>
            <a:off x="1043608" y="1340768"/>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6163237"/>
            <a:ext cx="1512168" cy="434115"/>
          </a:xfrm>
          <a:prstGeom prst="rect">
            <a:avLst/>
          </a:prstGeom>
        </p:spPr>
      </p:pic>
    </p:spTree>
    <p:extLst>
      <p:ext uri="{BB962C8B-B14F-4D97-AF65-F5344CB8AC3E}">
        <p14:creationId xmlns:p14="http://schemas.microsoft.com/office/powerpoint/2010/main" val="933162870"/>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黑体" pitchFamily="49" charset="-122"/>
                <a:ea typeface="黑体" pitchFamily="49" charset="-122"/>
              </a:rPr>
              <a:t>小组内部如何分工</a:t>
            </a:r>
          </a:p>
        </p:txBody>
      </p:sp>
      <p:sp>
        <p:nvSpPr>
          <p:cNvPr id="3" name="内容占位符 2"/>
          <p:cNvSpPr>
            <a:spLocks noGrp="1"/>
          </p:cNvSpPr>
          <p:nvPr>
            <p:ph idx="1"/>
          </p:nvPr>
        </p:nvSpPr>
        <p:spPr/>
        <p:txBody>
          <a:bodyPr>
            <a:normAutofit fontScale="85000" lnSpcReduction="20000"/>
          </a:bodyPr>
          <a:lstStyle/>
          <a:p>
            <a:pPr marL="502920" indent="-457200">
              <a:buFont typeface="+mj-lt"/>
              <a:buAutoNum type="arabicPeriod"/>
            </a:pPr>
            <a:r>
              <a:rPr lang="zh-CN" altLang="en-US" dirty="0" smtClean="0">
                <a:solidFill>
                  <a:schemeClr val="tx2"/>
                </a:solidFill>
                <a:latin typeface="楷体" pitchFamily="49" charset="-122"/>
                <a:ea typeface="楷体" pitchFamily="49" charset="-122"/>
              </a:rPr>
              <a:t>每</a:t>
            </a:r>
            <a:r>
              <a:rPr lang="zh-CN" altLang="en-US" dirty="0">
                <a:solidFill>
                  <a:schemeClr val="tx2"/>
                </a:solidFill>
                <a:latin typeface="楷体" pitchFamily="49" charset="-122"/>
                <a:ea typeface="楷体" pitchFamily="49" charset="-122"/>
              </a:rPr>
              <a:t>一步工作前充分沟通交流，统一整体的思路后按兴趣、专长等协商分工；</a:t>
            </a:r>
          </a:p>
          <a:p>
            <a:pPr marL="502920" indent="-457200">
              <a:buFont typeface="+mj-lt"/>
              <a:buAutoNum type="arabicPeriod"/>
            </a:pPr>
            <a:r>
              <a:rPr lang="zh-CN" altLang="en-US" dirty="0" smtClean="0">
                <a:solidFill>
                  <a:schemeClr val="tx2"/>
                </a:solidFill>
                <a:latin typeface="楷体" pitchFamily="49" charset="-122"/>
                <a:ea typeface="楷体" pitchFamily="49" charset="-122"/>
              </a:rPr>
              <a:t>在</a:t>
            </a:r>
            <a:r>
              <a:rPr lang="zh-CN" altLang="en-US" dirty="0">
                <a:solidFill>
                  <a:schemeClr val="tx2"/>
                </a:solidFill>
                <a:latin typeface="楷体" pitchFamily="49" charset="-122"/>
                <a:ea typeface="楷体" pitchFamily="49" charset="-122"/>
              </a:rPr>
              <a:t>工作进行中不断交流现阶段成果，把握前进方向；</a:t>
            </a:r>
          </a:p>
          <a:p>
            <a:pPr marL="502920" indent="-457200">
              <a:buFont typeface="+mj-lt"/>
              <a:buAutoNum type="arabicPeriod"/>
            </a:pPr>
            <a:r>
              <a:rPr lang="zh-CN" altLang="en-US" dirty="0" smtClean="0">
                <a:solidFill>
                  <a:schemeClr val="tx2"/>
                </a:solidFill>
                <a:latin typeface="楷体" pitchFamily="49" charset="-122"/>
                <a:ea typeface="楷体" pitchFamily="49" charset="-122"/>
              </a:rPr>
              <a:t>分工</a:t>
            </a:r>
            <a:r>
              <a:rPr lang="zh-CN" altLang="en-US" dirty="0">
                <a:solidFill>
                  <a:schemeClr val="tx2"/>
                </a:solidFill>
                <a:latin typeface="楷体" pitchFamily="49" charset="-122"/>
                <a:ea typeface="楷体" pitchFamily="49" charset="-122"/>
              </a:rPr>
              <a:t>具体到人，每一个进度确定</a:t>
            </a:r>
            <a:r>
              <a:rPr lang="en-US" altLang="zh-CN" dirty="0">
                <a:solidFill>
                  <a:schemeClr val="tx2"/>
                </a:solidFill>
                <a:latin typeface="楷体" pitchFamily="49" charset="-122"/>
                <a:ea typeface="楷体" pitchFamily="49" charset="-122"/>
              </a:rPr>
              <a:t>deadline</a:t>
            </a:r>
            <a:r>
              <a:rPr lang="zh-CN" altLang="en-US" dirty="0">
                <a:solidFill>
                  <a:schemeClr val="tx2"/>
                </a:solidFill>
                <a:latin typeface="楷体" pitchFamily="49" charset="-122"/>
                <a:ea typeface="楷体" pitchFamily="49" charset="-122"/>
              </a:rPr>
              <a:t>，责任具体到人；</a:t>
            </a:r>
          </a:p>
          <a:p>
            <a:pPr marL="502920" indent="-457200">
              <a:buFont typeface="+mj-lt"/>
              <a:buAutoNum type="arabicPeriod"/>
            </a:pPr>
            <a:r>
              <a:rPr lang="zh-CN" altLang="en-US" dirty="0" smtClean="0">
                <a:solidFill>
                  <a:schemeClr val="tx2"/>
                </a:solidFill>
                <a:latin typeface="楷体" pitchFamily="49" charset="-122"/>
                <a:ea typeface="楷体" pitchFamily="49" charset="-122"/>
              </a:rPr>
              <a:t>有</a:t>
            </a:r>
            <a:r>
              <a:rPr lang="zh-CN" altLang="en-US" dirty="0">
                <a:solidFill>
                  <a:schemeClr val="tx2"/>
                </a:solidFill>
                <a:latin typeface="楷体" pitchFamily="49" charset="-122"/>
                <a:ea typeface="楷体" pitchFamily="49" charset="-122"/>
              </a:rPr>
              <a:t>认真负责的召集人一直盯</a:t>
            </a:r>
            <a:r>
              <a:rPr lang="zh-CN" altLang="en-US" dirty="0" smtClean="0">
                <a:solidFill>
                  <a:schemeClr val="tx2"/>
                </a:solidFill>
                <a:latin typeface="楷体" pitchFamily="49" charset="-122"/>
                <a:ea typeface="楷体" pitchFamily="49" charset="-122"/>
              </a:rPr>
              <a:t>进度</a:t>
            </a:r>
            <a:endParaRPr lang="zh-CN" altLang="en-US" dirty="0">
              <a:solidFill>
                <a:schemeClr val="tx2"/>
              </a:solidFill>
              <a:latin typeface="楷体" pitchFamily="49" charset="-122"/>
              <a:ea typeface="楷体" pitchFamily="49" charset="-122"/>
            </a:endParaRPr>
          </a:p>
          <a:p>
            <a:pPr marL="502920" indent="-457200">
              <a:buFont typeface="+mj-lt"/>
              <a:buAutoNum type="arabicPeriod"/>
            </a:pPr>
            <a:r>
              <a:rPr lang="zh-CN" altLang="en-US" dirty="0">
                <a:solidFill>
                  <a:schemeClr val="tx2"/>
                </a:solidFill>
                <a:latin typeface="楷体" pitchFamily="49" charset="-122"/>
                <a:ea typeface="楷体" pitchFamily="49" charset="-122"/>
              </a:rPr>
              <a:t>看各自的兴趣专长爱好（如一些比较爱历史，某些比较擅长找外国文献）</a:t>
            </a:r>
          </a:p>
          <a:p>
            <a:pPr marL="502920" indent="-457200">
              <a:buFont typeface="+mj-lt"/>
              <a:buAutoNum type="arabicPeriod"/>
            </a:pPr>
            <a:r>
              <a:rPr lang="zh-CN" altLang="en-US" dirty="0">
                <a:solidFill>
                  <a:schemeClr val="tx2"/>
                </a:solidFill>
                <a:latin typeface="楷体" pitchFamily="49" charset="-122"/>
                <a:ea typeface="楷体" pitchFamily="49" charset="-122"/>
              </a:rPr>
              <a:t>各取所长各得其所根据个人的能力、学术水平、精力时间、教育背景（如外国留学生就有很多思维和获取材料的便利）进行分配</a:t>
            </a: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1033407121"/>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5295" y="2348880"/>
            <a:ext cx="7317105" cy="1325562"/>
          </a:xfrm>
        </p:spPr>
        <p:txBody>
          <a:bodyPr>
            <a:normAutofit/>
          </a:bodyPr>
          <a:lstStyle/>
          <a:p>
            <a:r>
              <a:rPr lang="zh-CN" altLang="en-US" sz="6600" b="1" dirty="0">
                <a:latin typeface="黑体" pitchFamily="49" charset="-122"/>
                <a:ea typeface="黑体" pitchFamily="49" charset="-122"/>
              </a:rPr>
              <a:t>以我们的研究为例</a:t>
            </a:r>
          </a:p>
        </p:txBody>
      </p:sp>
      <p:sp>
        <p:nvSpPr>
          <p:cNvPr id="3" name="内容占位符 2"/>
          <p:cNvSpPr>
            <a:spLocks noGrp="1"/>
          </p:cNvSpPr>
          <p:nvPr>
            <p:ph idx="1"/>
          </p:nvPr>
        </p:nvSpPr>
        <p:spPr/>
        <p:txBody>
          <a:bodyPr/>
          <a:lstStyle/>
          <a:p>
            <a:pPr marL="45720" indent="0">
              <a:buNone/>
            </a:pPr>
            <a:r>
              <a:rPr lang="en-US" altLang="zh-CN" dirty="0"/>
              <a:t> </a:t>
            </a:r>
            <a:endParaRPr lang="zh-CN" altLang="en-US" dirty="0"/>
          </a:p>
        </p:txBody>
      </p: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3829281455"/>
      </p:ext>
    </p:extLst>
  </p:cSld>
  <p:clrMapOvr>
    <a:masterClrMapping/>
  </p:clrMapOvr>
  <p:transition spd="med">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latin typeface="黑体" pitchFamily="49" charset="-122"/>
                <a:ea typeface="黑体" pitchFamily="49" charset="-122"/>
              </a:rPr>
              <a:t>研究灵感与研究内容</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p:txBody>
          <a:bodyPr>
            <a:normAutofit fontScale="92500" lnSpcReduction="10000"/>
          </a:bodyPr>
          <a:lstStyle/>
          <a:p>
            <a:r>
              <a:rPr lang="zh-CN" altLang="zh-CN" dirty="0" smtClean="0">
                <a:solidFill>
                  <a:schemeClr val="tx2"/>
                </a:solidFill>
                <a:latin typeface="楷体" pitchFamily="49" charset="-122"/>
                <a:ea typeface="楷体" pitchFamily="49" charset="-122"/>
              </a:rPr>
              <a:t>岛屿具有重要的战略和经济意义，它涉及到各国间海洋主权划分、海洋资源开发等问题</a:t>
            </a:r>
            <a:r>
              <a:rPr lang="zh-CN" altLang="en-US" dirty="0" smtClean="0">
                <a:solidFill>
                  <a:schemeClr val="tx2"/>
                </a:solidFill>
                <a:latin typeface="楷体" pitchFamily="49" charset="-122"/>
                <a:ea typeface="楷体" pitchFamily="49" charset="-122"/>
              </a:rPr>
              <a:t>。</a:t>
            </a:r>
            <a:r>
              <a:rPr lang="zh-CN" altLang="zh-CN" dirty="0" smtClean="0">
                <a:solidFill>
                  <a:schemeClr val="tx2"/>
                </a:solidFill>
                <a:latin typeface="楷体" pitchFamily="49" charset="-122"/>
                <a:ea typeface="楷体" pitchFamily="49" charset="-122"/>
              </a:rPr>
              <a:t>热点地区的岛屿领土争端一旦升级还可能将纷争辐射到整个国际领域，影响地区和国际局势稳定。</a:t>
            </a:r>
          </a:p>
          <a:p>
            <a:r>
              <a:rPr lang="zh-CN" altLang="zh-CN" dirty="0" smtClean="0">
                <a:solidFill>
                  <a:schemeClr val="tx2"/>
                </a:solidFill>
                <a:latin typeface="楷体" pitchFamily="49" charset="-122"/>
                <a:ea typeface="楷体" pitchFamily="49" charset="-122"/>
              </a:rPr>
              <a:t>本课题以二战</a:t>
            </a:r>
            <a:r>
              <a:rPr lang="zh-CN" altLang="en-US" dirty="0" smtClean="0">
                <a:solidFill>
                  <a:schemeClr val="tx2"/>
                </a:solidFill>
                <a:latin typeface="楷体" pitchFamily="49" charset="-122"/>
                <a:ea typeface="楷体" pitchFamily="49" charset="-122"/>
              </a:rPr>
              <a:t>结束</a:t>
            </a:r>
            <a:r>
              <a:rPr lang="zh-CN" altLang="zh-CN" dirty="0" smtClean="0">
                <a:solidFill>
                  <a:schemeClr val="tx2"/>
                </a:solidFill>
                <a:latin typeface="楷体" pitchFamily="49" charset="-122"/>
                <a:ea typeface="楷体" pitchFamily="49" charset="-122"/>
              </a:rPr>
              <a:t>为时间</a:t>
            </a:r>
            <a:r>
              <a:rPr lang="zh-CN" altLang="en-US" dirty="0" smtClean="0">
                <a:solidFill>
                  <a:schemeClr val="tx2"/>
                </a:solidFill>
                <a:latin typeface="楷体" pitchFamily="49" charset="-122"/>
                <a:ea typeface="楷体" pitchFamily="49" charset="-122"/>
              </a:rPr>
              <a:t>起</a:t>
            </a:r>
            <a:r>
              <a:rPr lang="zh-CN" altLang="zh-CN" dirty="0" smtClean="0">
                <a:solidFill>
                  <a:schemeClr val="tx2"/>
                </a:solidFill>
                <a:latin typeface="楷体" pitchFamily="49" charset="-122"/>
                <a:ea typeface="楷体" pitchFamily="49" charset="-122"/>
              </a:rPr>
              <a:t>点，由于战后世界范围内的岛屿争端问题具有动态化特征，拟对相关问题进行全面、详细的历史分析和横向比较，以更好的分析此类问题，把握其内在相对静态的发展逻辑和演变趋势。</a:t>
            </a:r>
          </a:p>
          <a:p>
            <a:endParaRPr lang="zh-CN" altLang="en-US" dirty="0">
              <a:solidFill>
                <a:schemeClr val="tx2"/>
              </a:solidFill>
            </a:endParaRPr>
          </a:p>
        </p:txBody>
      </p:sp>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3467289553"/>
      </p:ext>
    </p:extLst>
  </p:cSld>
  <p:clrMapOvr>
    <a:masterClrMapping/>
  </p:clrMapOvr>
  <p:transition spd="med">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latin typeface="黑体" pitchFamily="49" charset="-122"/>
                <a:ea typeface="黑体" pitchFamily="49" charset="-122"/>
              </a:rPr>
              <a:t>研究灵感与研究内容</a:t>
            </a:r>
            <a:endParaRPr lang="zh-CN" altLang="en-US" b="1" dirty="0">
              <a:latin typeface="黑体" pitchFamily="49" charset="-122"/>
              <a:ea typeface="黑体" pitchFamily="49" charset="-122"/>
            </a:endParaRPr>
          </a:p>
        </p:txBody>
      </p:sp>
      <p:graphicFrame>
        <p:nvGraphicFramePr>
          <p:cNvPr id="7" name="图示 6"/>
          <p:cNvGraphicFramePr/>
          <p:nvPr/>
        </p:nvGraphicFramePr>
        <p:xfrm>
          <a:off x="1475656" y="198884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直接连接符 4"/>
          <p:cNvCxnSpPr/>
          <p:nvPr/>
        </p:nvCxnSpPr>
        <p:spPr>
          <a:xfrm>
            <a:off x="1043608" y="1628800"/>
            <a:ext cx="475252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图片 5" descr="图片1.jpg"/>
          <p:cNvPicPr>
            <a:picLocks noChangeAspect="1"/>
          </p:cNvPicPr>
          <p:nvPr/>
        </p:nvPicPr>
        <p:blipFill>
          <a:blip r:embed="rId7"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3170665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latin typeface="黑体" pitchFamily="49" charset="-122"/>
                <a:ea typeface="黑体" pitchFamily="49" charset="-122"/>
              </a:rPr>
              <a:t>研究方向与方法</a:t>
            </a:r>
            <a:endParaRPr lang="zh-CN" altLang="en-US" b="1" dirty="0">
              <a:latin typeface="黑体" pitchFamily="49" charset="-122"/>
              <a:ea typeface="黑体" pitchFamily="49" charset="-122"/>
            </a:endParaRPr>
          </a:p>
        </p:txBody>
      </p:sp>
      <p:sp>
        <p:nvSpPr>
          <p:cNvPr id="3" name="内容占位符 2"/>
          <p:cNvSpPr>
            <a:spLocks noGrp="1"/>
          </p:cNvSpPr>
          <p:nvPr>
            <p:ph idx="1"/>
          </p:nvPr>
        </p:nvSpPr>
        <p:spPr>
          <a:xfrm>
            <a:off x="755577" y="1828800"/>
            <a:ext cx="7416824" cy="4343400"/>
          </a:xfrm>
        </p:spPr>
        <p:txBody>
          <a:bodyPr>
            <a:normAutofit fontScale="92500" lnSpcReduction="20000"/>
          </a:bodyPr>
          <a:lstStyle/>
          <a:p>
            <a:r>
              <a:rPr lang="zh-CN" altLang="en-US" b="1" dirty="0" smtClean="0">
                <a:solidFill>
                  <a:schemeClr val="tx2"/>
                </a:solidFill>
                <a:latin typeface="楷体" pitchFamily="49" charset="-122"/>
                <a:ea typeface="楷体" pitchFamily="49" charset="-122"/>
              </a:rPr>
              <a:t>研究方法</a:t>
            </a:r>
            <a:r>
              <a:rPr lang="zh-CN" altLang="en-US" dirty="0" smtClean="0">
                <a:solidFill>
                  <a:schemeClr val="tx2"/>
                </a:solidFill>
                <a:latin typeface="楷体" pitchFamily="49" charset="-122"/>
                <a:ea typeface="楷体" pitchFamily="49" charset="-122"/>
              </a:rPr>
              <a:t>：</a:t>
            </a:r>
            <a:endParaRPr lang="en-US" altLang="zh-CN" dirty="0" smtClean="0">
              <a:solidFill>
                <a:schemeClr val="tx2"/>
              </a:solidFill>
              <a:latin typeface="楷体" pitchFamily="49" charset="-122"/>
              <a:ea typeface="楷体" pitchFamily="49" charset="-122"/>
            </a:endParaRPr>
          </a:p>
          <a:p>
            <a:pPr>
              <a:buNone/>
            </a:pPr>
            <a:r>
              <a:rPr lang="zh-CN" altLang="en-US" dirty="0" smtClean="0">
                <a:solidFill>
                  <a:schemeClr val="tx2"/>
                </a:solidFill>
                <a:latin typeface="楷体" pitchFamily="49" charset="-122"/>
                <a:ea typeface="楷体" pitchFamily="49" charset="-122"/>
              </a:rPr>
              <a:t>  国家</a:t>
            </a:r>
            <a:r>
              <a:rPr lang="en-US" altLang="zh-CN" dirty="0" smtClean="0">
                <a:solidFill>
                  <a:schemeClr val="tx2"/>
                </a:solidFill>
                <a:latin typeface="楷体" pitchFamily="49" charset="-122"/>
                <a:ea typeface="楷体" pitchFamily="49" charset="-122"/>
              </a:rPr>
              <a:t>——</a:t>
            </a:r>
            <a:r>
              <a:rPr lang="zh-CN" altLang="en-US" dirty="0" smtClean="0">
                <a:solidFill>
                  <a:schemeClr val="tx2"/>
                </a:solidFill>
                <a:latin typeface="楷体" pitchFamily="49" charset="-122"/>
                <a:ea typeface="楷体" pitchFamily="49" charset="-122"/>
              </a:rPr>
              <a:t>岛屿</a:t>
            </a:r>
            <a:r>
              <a:rPr lang="en-US" altLang="zh-CN" dirty="0" smtClean="0">
                <a:solidFill>
                  <a:schemeClr val="tx2"/>
                </a:solidFill>
                <a:latin typeface="楷体" pitchFamily="49" charset="-122"/>
                <a:ea typeface="楷体" pitchFamily="49" charset="-122"/>
              </a:rPr>
              <a:t>——</a:t>
            </a:r>
            <a:r>
              <a:rPr lang="zh-CN" altLang="en-US" dirty="0" smtClean="0">
                <a:solidFill>
                  <a:schemeClr val="tx2"/>
                </a:solidFill>
                <a:latin typeface="楷体" pitchFamily="49" charset="-122"/>
                <a:ea typeface="楷体" pitchFamily="49" charset="-122"/>
              </a:rPr>
              <a:t>第三方干涉三维分析。</a:t>
            </a:r>
            <a:endParaRPr lang="en-US" altLang="zh-CN" dirty="0" smtClean="0">
              <a:solidFill>
                <a:schemeClr val="tx2"/>
              </a:solidFill>
              <a:latin typeface="楷体" pitchFamily="49" charset="-122"/>
              <a:ea typeface="楷体" pitchFamily="49" charset="-122"/>
            </a:endParaRPr>
          </a:p>
          <a:p>
            <a:r>
              <a:rPr lang="zh-CN" altLang="en-US" b="1" dirty="0" smtClean="0">
                <a:solidFill>
                  <a:schemeClr val="tx2"/>
                </a:solidFill>
                <a:latin typeface="楷体" pitchFamily="49" charset="-122"/>
                <a:ea typeface="楷体" pitchFamily="49" charset="-122"/>
              </a:rPr>
              <a:t>研究方向</a:t>
            </a:r>
            <a:r>
              <a:rPr lang="zh-CN" altLang="en-US" dirty="0" smtClean="0">
                <a:solidFill>
                  <a:schemeClr val="tx2"/>
                </a:solidFill>
                <a:latin typeface="楷体" pitchFamily="49" charset="-122"/>
                <a:ea typeface="楷体" pitchFamily="49" charset="-122"/>
              </a:rPr>
              <a:t>：</a:t>
            </a:r>
            <a:endParaRPr lang="en-US" altLang="zh-CN" dirty="0" smtClean="0">
              <a:solidFill>
                <a:schemeClr val="tx2"/>
              </a:solidFill>
              <a:latin typeface="楷体" pitchFamily="49" charset="-122"/>
              <a:ea typeface="楷体" pitchFamily="49" charset="-122"/>
            </a:endParaRPr>
          </a:p>
          <a:p>
            <a:pPr>
              <a:buNone/>
            </a:pPr>
            <a:r>
              <a:rPr lang="en-US" altLang="zh-CN" dirty="0" smtClean="0">
                <a:solidFill>
                  <a:schemeClr val="tx2"/>
                </a:solidFill>
                <a:latin typeface="楷体" pitchFamily="49" charset="-122"/>
                <a:ea typeface="楷体" pitchFamily="49" charset="-122"/>
              </a:rPr>
              <a:t>  </a:t>
            </a:r>
            <a:r>
              <a:rPr lang="zh-CN" altLang="en-US" dirty="0" smtClean="0">
                <a:solidFill>
                  <a:schemeClr val="tx2"/>
                </a:solidFill>
                <a:latin typeface="楷体" pitchFamily="49" charset="-122"/>
                <a:ea typeface="楷体" pitchFamily="49" charset="-122"/>
              </a:rPr>
              <a:t>通过经验性研究分析已解决的岛争事件，从其事件环境背景、产生条件以及因果机制来寻找和证明内在规律。我们既会有比较案例分析，通过基于归纳法的定量分析，讨论不同案例间的相关性，得出共性、差异性；同时也会进行单一案例分析，阐述特殊的岛争问题。</a:t>
            </a:r>
            <a:endParaRPr lang="en-US" altLang="zh-CN" dirty="0" smtClean="0">
              <a:solidFill>
                <a:schemeClr val="tx2"/>
              </a:solidFill>
              <a:latin typeface="楷体" pitchFamily="49" charset="-122"/>
              <a:ea typeface="楷体" pitchFamily="49" charset="-122"/>
            </a:endParaRPr>
          </a:p>
          <a:p>
            <a:endParaRPr lang="zh-CN" altLang="en-US" dirty="0">
              <a:solidFill>
                <a:schemeClr val="tx2"/>
              </a:solidFill>
            </a:endParaRPr>
          </a:p>
        </p:txBody>
      </p:sp>
      <p:cxnSp>
        <p:nvCxnSpPr>
          <p:cNvPr id="4" name="直接连接符 3"/>
          <p:cNvCxnSpPr/>
          <p:nvPr/>
        </p:nvCxnSpPr>
        <p:spPr>
          <a:xfrm>
            <a:off x="1043608" y="1628800"/>
            <a:ext cx="38164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图片 4"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2219230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27784" y="2348880"/>
            <a:ext cx="7317105" cy="1325562"/>
          </a:xfrm>
        </p:spPr>
        <p:txBody>
          <a:bodyPr>
            <a:normAutofit/>
          </a:bodyPr>
          <a:lstStyle/>
          <a:p>
            <a:r>
              <a:rPr lang="zh-CN" altLang="en-US" sz="6600" b="1" dirty="0">
                <a:latin typeface="黑体" pitchFamily="49" charset="-122"/>
                <a:ea typeface="黑体" pitchFamily="49" charset="-122"/>
              </a:rPr>
              <a:t>赛</a:t>
            </a:r>
            <a:r>
              <a:rPr lang="zh-CN" altLang="en-US" sz="6600" b="1" dirty="0" smtClean="0">
                <a:latin typeface="黑体" pitchFamily="49" charset="-122"/>
                <a:ea typeface="黑体" pitchFamily="49" charset="-122"/>
              </a:rPr>
              <a:t>后感受</a:t>
            </a:r>
            <a:endParaRPr lang="zh-CN" altLang="en-US" sz="6600" b="1" dirty="0">
              <a:latin typeface="黑体" pitchFamily="49" charset="-122"/>
              <a:ea typeface="黑体" pitchFamily="49" charset="-122"/>
            </a:endParaRPr>
          </a:p>
        </p:txBody>
      </p:sp>
      <p:sp>
        <p:nvSpPr>
          <p:cNvPr id="3" name="内容占位符 2"/>
          <p:cNvSpPr>
            <a:spLocks noGrp="1"/>
          </p:cNvSpPr>
          <p:nvPr>
            <p:ph idx="1"/>
          </p:nvPr>
        </p:nvSpPr>
        <p:spPr/>
        <p:txBody>
          <a:bodyPr/>
          <a:lstStyle/>
          <a:p>
            <a:pPr marL="45720" indent="0">
              <a:buNone/>
            </a:pPr>
            <a:r>
              <a:rPr lang="en-US" altLang="zh-CN" dirty="0"/>
              <a:t> </a:t>
            </a:r>
            <a:endParaRPr lang="zh-CN" altLang="en-US" dirty="0"/>
          </a:p>
        </p:txBody>
      </p:sp>
      <p:pic>
        <p:nvPicPr>
          <p:cNvPr id="9" name="图片 8"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171845898"/>
      </p:ext>
    </p:extLst>
  </p:cSld>
  <p:clrMapOvr>
    <a:masterClrMapping/>
  </p:clrMapOvr>
  <p:transition spd="med">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latin typeface="黑体" pitchFamily="49" charset="-122"/>
                <a:ea typeface="黑体" pitchFamily="49" charset="-122"/>
              </a:rPr>
              <a:t>我们对于挑战杯的感受</a:t>
            </a:r>
          </a:p>
        </p:txBody>
      </p:sp>
      <p:sp>
        <p:nvSpPr>
          <p:cNvPr id="3" name="内容占位符 2"/>
          <p:cNvSpPr>
            <a:spLocks noGrp="1"/>
          </p:cNvSpPr>
          <p:nvPr>
            <p:ph idx="1"/>
          </p:nvPr>
        </p:nvSpPr>
        <p:spPr>
          <a:xfrm>
            <a:off x="755577" y="1828800"/>
            <a:ext cx="7416824" cy="4343400"/>
          </a:xfrm>
        </p:spPr>
        <p:txBody>
          <a:bodyPr>
            <a:normAutofit/>
          </a:bodyPr>
          <a:lstStyle/>
          <a:p>
            <a:r>
              <a:rPr lang="zh-CN" altLang="en-US" sz="3200" dirty="0" smtClean="0">
                <a:solidFill>
                  <a:schemeClr val="tx2"/>
                </a:solidFill>
                <a:latin typeface="楷体" pitchFamily="49" charset="-122"/>
                <a:ea typeface="楷体" pitchFamily="49" charset="-122"/>
              </a:rPr>
              <a:t>    挑战</a:t>
            </a:r>
            <a:r>
              <a:rPr lang="zh-CN" altLang="en-US" sz="3200" dirty="0">
                <a:solidFill>
                  <a:schemeClr val="tx2"/>
                </a:solidFill>
                <a:latin typeface="楷体" pitchFamily="49" charset="-122"/>
                <a:ea typeface="楷体" pitchFamily="49" charset="-122"/>
              </a:rPr>
              <a:t>杯能带给大家的，不是在于可能会得到的荣誉；不是在于知识的增长、研究能力的提高，因为一个研究能带来的提高毕竟十分有限；我们个人的感受是，挑战杯最大的意义在于是对学术研究的整个过程有了一个初步的了解，它开启了一扇门，使我们可以一窥社会科学研究的奇妙世界。</a:t>
            </a:r>
            <a:endParaRPr lang="zh-CN" altLang="en-US" sz="3200" dirty="0">
              <a:solidFill>
                <a:schemeClr val="tx2"/>
              </a:solidFill>
            </a:endParaRPr>
          </a:p>
        </p:txBody>
      </p:sp>
      <p:cxnSp>
        <p:nvCxnSpPr>
          <p:cNvPr id="4" name="直接连接符 3"/>
          <p:cNvCxnSpPr/>
          <p:nvPr/>
        </p:nvCxnSpPr>
        <p:spPr>
          <a:xfrm>
            <a:off x="1043608" y="1628800"/>
            <a:ext cx="38164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图片 4" descr="图片1.jpg"/>
          <p:cNvPicPr>
            <a:picLocks noChangeAspect="1"/>
          </p:cNvPicPr>
          <p:nvPr/>
        </p:nvPicPr>
        <p:blipFill>
          <a:blip r:embed="rId2" cstate="print"/>
          <a:stretch>
            <a:fillRect/>
          </a:stretch>
        </p:blipFill>
        <p:spPr>
          <a:xfrm>
            <a:off x="6588224" y="5805264"/>
            <a:ext cx="1512168" cy="434115"/>
          </a:xfrm>
          <a:prstGeom prst="rect">
            <a:avLst/>
          </a:prstGeom>
        </p:spPr>
      </p:pic>
    </p:spTree>
    <p:extLst>
      <p:ext uri="{BB962C8B-B14F-4D97-AF65-F5344CB8AC3E}">
        <p14:creationId xmlns:p14="http://schemas.microsoft.com/office/powerpoint/2010/main" val="715162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913448" y="2276872"/>
            <a:ext cx="7317105" cy="2176264"/>
          </a:xfrm>
        </p:spPr>
        <p:txBody>
          <a:bodyPr>
            <a:normAutofit fontScale="90000"/>
          </a:bodyPr>
          <a:lstStyle/>
          <a:p>
            <a:pPr algn="ctr"/>
            <a:r>
              <a:rPr lang="zh-CN" altLang="en-US" sz="8800" dirty="0" smtClean="0">
                <a:solidFill>
                  <a:schemeClr val="tx2"/>
                </a:solidFill>
                <a:latin typeface="黑体" panose="02010609060101010101" pitchFamily="49" charset="-122"/>
                <a:ea typeface="黑体" panose="02010609060101010101" pitchFamily="49" charset="-122"/>
              </a:rPr>
              <a:t> 谢谢！</a:t>
            </a:r>
            <a:r>
              <a:rPr lang="zh-CN" altLang="en-US" sz="6000" dirty="0" smtClean="0">
                <a:solidFill>
                  <a:schemeClr val="tx2"/>
                </a:solidFill>
                <a:latin typeface="黑体" panose="02010609060101010101" pitchFamily="49" charset="-122"/>
                <a:ea typeface="黑体" panose="02010609060101010101" pitchFamily="49" charset="-122"/>
              </a:rPr>
              <a:t/>
            </a:r>
            <a:br>
              <a:rPr lang="zh-CN" altLang="en-US" sz="6000" dirty="0" smtClean="0">
                <a:solidFill>
                  <a:schemeClr val="tx2"/>
                </a:solidFill>
                <a:latin typeface="黑体" panose="02010609060101010101" pitchFamily="49" charset="-122"/>
                <a:ea typeface="黑体" panose="02010609060101010101" pitchFamily="49" charset="-122"/>
              </a:rPr>
            </a:br>
            <a:endParaRPr lang="zh-CN" altLang="en-US" sz="6000" dirty="0">
              <a:solidFill>
                <a:schemeClr val="tx2"/>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4150350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sz="4800" dirty="0" smtClean="0">
                <a:solidFill>
                  <a:schemeClr val="accent4">
                    <a:lumMod val="75000"/>
                  </a:schemeClr>
                </a:solidFill>
                <a:latin typeface="造字工房尚黑 G0v1 常规体" pitchFamily="50" charset="-122"/>
                <a:ea typeface="造字工房尚黑 G0v1 常规体" pitchFamily="50" charset="-122"/>
              </a:rPr>
              <a:t>校团委学术科创部</a:t>
            </a:r>
            <a:r>
              <a:rPr lang="en-US" altLang="zh-CN" sz="4800" dirty="0" smtClean="0">
                <a:solidFill>
                  <a:schemeClr val="accent4">
                    <a:lumMod val="75000"/>
                  </a:schemeClr>
                </a:solidFill>
                <a:latin typeface="造字工房尚黑 G0v1 常规体" pitchFamily="50" charset="-122"/>
                <a:ea typeface="造字工房尚黑 G0v1 常规体" pitchFamily="50" charset="-122"/>
              </a:rPr>
              <a:t/>
            </a:r>
            <a:br>
              <a:rPr lang="en-US" altLang="zh-CN" sz="4800" dirty="0" smtClean="0">
                <a:solidFill>
                  <a:schemeClr val="accent4">
                    <a:lumMod val="75000"/>
                  </a:schemeClr>
                </a:solidFill>
                <a:latin typeface="造字工房尚黑 G0v1 常规体" pitchFamily="50" charset="-122"/>
                <a:ea typeface="造字工房尚黑 G0v1 常规体" pitchFamily="50" charset="-122"/>
              </a:rPr>
            </a:br>
            <a:r>
              <a:rPr lang="zh-CN" altLang="en-US" sz="4800" dirty="0" smtClean="0">
                <a:solidFill>
                  <a:schemeClr val="accent4">
                    <a:lumMod val="75000"/>
                  </a:schemeClr>
                </a:solidFill>
                <a:latin typeface="造字工房尚黑 G0v1 常规体" pitchFamily="50" charset="-122"/>
                <a:ea typeface="造字工房尚黑 G0v1 常规体" pitchFamily="50" charset="-122"/>
              </a:rPr>
              <a:t>“挑战杯”项目负责同学</a:t>
            </a:r>
            <a:endParaRPr lang="zh-CN" altLang="en-US" sz="4800" dirty="0">
              <a:solidFill>
                <a:schemeClr val="accent4">
                  <a:lumMod val="75000"/>
                </a:schemeClr>
              </a:solidFill>
              <a:latin typeface="造字工房尚黑 G0v1 常规体" pitchFamily="50" charset="-122"/>
              <a:ea typeface="造字工房尚黑 G0v1 常规体" pitchFamily="50" charset="-122"/>
            </a:endParaRPr>
          </a:p>
        </p:txBody>
      </p:sp>
      <p:sp>
        <p:nvSpPr>
          <p:cNvPr id="3" name="文本占位符 2"/>
          <p:cNvSpPr>
            <a:spLocks noGrp="1"/>
          </p:cNvSpPr>
          <p:nvPr>
            <p:ph type="body" idx="1"/>
          </p:nvPr>
        </p:nvSpPr>
        <p:spPr/>
        <p:txBody>
          <a:bodyPr>
            <a:normAutofit/>
          </a:bodyPr>
          <a:lstStyle/>
          <a:p>
            <a:r>
              <a:rPr lang="en-US" altLang="zh-CN" sz="3600" dirty="0" smtClean="0">
                <a:latin typeface="Kozuka Gothic Pro B" pitchFamily="34" charset="-128"/>
                <a:ea typeface="Kozuka Gothic Pro B" pitchFamily="34" charset="-128"/>
              </a:rPr>
              <a:t>Part 2</a:t>
            </a:r>
            <a:endParaRPr lang="zh-CN" altLang="en-US" sz="3600" dirty="0">
              <a:latin typeface="Kozuka Gothic Pro B" pitchFamily="34" charset="-128"/>
              <a:ea typeface="Kozuka Gothic Pro B" pitchFamily="34" charset="-128"/>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0000" t="25704" r="69677" b="30023"/>
          <a:stretch/>
        </p:blipFill>
        <p:spPr>
          <a:xfrm>
            <a:off x="-36512" y="-27384"/>
            <a:ext cx="1858297" cy="3023420"/>
          </a:xfrm>
          <a:prstGeom prst="rect">
            <a:avLst/>
          </a:prstGeom>
        </p:spPr>
      </p:pic>
    </p:spTree>
    <p:extLst>
      <p:ext uri="{BB962C8B-B14F-4D97-AF65-F5344CB8AC3E}">
        <p14:creationId xmlns:p14="http://schemas.microsoft.com/office/powerpoint/2010/main" val="33757143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normAutofit/>
          </a:bodyPr>
          <a:lstStyle/>
          <a:p>
            <a:r>
              <a:rPr lang="zh-CN" altLang="en-US" sz="4800" dirty="0">
                <a:solidFill>
                  <a:schemeClr val="accent4">
                    <a:lumMod val="75000"/>
                  </a:schemeClr>
                </a:solidFill>
                <a:latin typeface="造字工房尚黑 G0v1 常规体" pitchFamily="50" charset="-122"/>
                <a:ea typeface="造字工房尚黑 G0v1 常规体" pitchFamily="50" charset="-122"/>
              </a:rPr>
              <a:t>参考</a:t>
            </a:r>
            <a:r>
              <a:rPr lang="zh-CN" altLang="en-US" sz="4800" dirty="0" smtClean="0">
                <a:solidFill>
                  <a:schemeClr val="accent4">
                    <a:lumMod val="75000"/>
                  </a:schemeClr>
                </a:solidFill>
                <a:latin typeface="造字工房尚黑 G0v1 常规体" pitchFamily="50" charset="-122"/>
                <a:ea typeface="造字工房尚黑 G0v1 常规体" pitchFamily="50" charset="-122"/>
              </a:rPr>
              <a:t>课题提供</a:t>
            </a:r>
            <a:endParaRPr lang="zh-CN" altLang="en-US" sz="4800" dirty="0">
              <a:solidFill>
                <a:schemeClr val="accent4">
                  <a:lumMod val="75000"/>
                </a:schemeClr>
              </a:solidFill>
              <a:latin typeface="造字工房尚黑 G0v1 常规体" pitchFamily="50" charset="-122"/>
              <a:ea typeface="造字工房尚黑 G0v1 常规体" pitchFamily="50" charset="-122"/>
            </a:endParaRPr>
          </a:p>
        </p:txBody>
      </p:sp>
      <p:sp>
        <p:nvSpPr>
          <p:cNvPr id="3" name="文本占位符 2"/>
          <p:cNvSpPr>
            <a:spLocks noGrp="1"/>
          </p:cNvSpPr>
          <p:nvPr>
            <p:ph type="body" idx="1"/>
          </p:nvPr>
        </p:nvSpPr>
        <p:spPr/>
        <p:txBody>
          <a:bodyPr>
            <a:normAutofit/>
          </a:bodyPr>
          <a:lstStyle/>
          <a:p>
            <a:r>
              <a:rPr lang="en-US" altLang="zh-CN" sz="3600" dirty="0" smtClean="0">
                <a:latin typeface="Kozuka Gothic Pro B" pitchFamily="34" charset="-128"/>
                <a:ea typeface="Kozuka Gothic Pro B" pitchFamily="34" charset="-128"/>
              </a:rPr>
              <a:t>Part 5</a:t>
            </a:r>
            <a:endParaRPr lang="zh-CN" altLang="en-US" sz="3600" dirty="0">
              <a:latin typeface="Kozuka Gothic Pro B" pitchFamily="34" charset="-128"/>
              <a:ea typeface="Kozuka Gothic Pro B" pitchFamily="34" charset="-128"/>
            </a:endParaRPr>
          </a:p>
        </p:txBody>
      </p:sp>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10000" t="25704" r="69677" b="30023"/>
          <a:stretch/>
        </p:blipFill>
        <p:spPr>
          <a:xfrm>
            <a:off x="-36512" y="-27384"/>
            <a:ext cx="1858297" cy="3023420"/>
          </a:xfrm>
          <a:prstGeom prst="rect">
            <a:avLst/>
          </a:prstGeom>
        </p:spPr>
      </p:pic>
    </p:spTree>
    <p:extLst>
      <p:ext uri="{BB962C8B-B14F-4D97-AF65-F5344CB8AC3E}">
        <p14:creationId xmlns:p14="http://schemas.microsoft.com/office/powerpoint/2010/main" val="18584119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l="10000" t="25704" r="69677" b="30023"/>
          <a:stretch/>
        </p:blipFill>
        <p:spPr>
          <a:xfrm>
            <a:off x="-684584" y="-387424"/>
            <a:ext cx="1858297" cy="3023420"/>
          </a:xfrm>
          <a:prstGeom prst="rect">
            <a:avLst/>
          </a:prstGeom>
        </p:spPr>
      </p:pic>
      <p:sp>
        <p:nvSpPr>
          <p:cNvPr id="3" name="内容占位符 2"/>
          <p:cNvSpPr>
            <a:spLocks noGrp="1"/>
          </p:cNvSpPr>
          <p:nvPr>
            <p:ph idx="1"/>
          </p:nvPr>
        </p:nvSpPr>
        <p:spPr>
          <a:xfrm>
            <a:off x="3779912" y="384199"/>
            <a:ext cx="3888432" cy="6213153"/>
          </a:xfrm>
          <a:solidFill>
            <a:schemeClr val="accent1">
              <a:lumMod val="60000"/>
              <a:lumOff val="40000"/>
              <a:alpha val="61000"/>
            </a:schemeClr>
          </a:solidFill>
        </p:spPr>
        <p:txBody>
          <a:bodyPr>
            <a:normAutofit fontScale="70000" lnSpcReduction="20000"/>
          </a:bodyPr>
          <a:lstStyle/>
          <a:p>
            <a:pPr marL="0" indent="0">
              <a:buNone/>
            </a:pPr>
            <a:endParaRPr lang="en-US" altLang="zh-CN" sz="4400" dirty="0" smtClean="0">
              <a:latin typeface="Adobe 黑体 Std R" pitchFamily="34" charset="-122"/>
              <a:ea typeface="Adobe 黑体 Std R" pitchFamily="34" charset="-122"/>
            </a:endParaRPr>
          </a:p>
          <a:p>
            <a:pPr marL="0" indent="0">
              <a:buNone/>
            </a:pPr>
            <a:r>
              <a:rPr lang="zh-CN" altLang="en-US" sz="4400" dirty="0" smtClean="0">
                <a:latin typeface="Adobe 黑体 Std R" pitchFamily="34" charset="-122"/>
                <a:ea typeface="Adobe 黑体 Std R" pitchFamily="34" charset="-122"/>
              </a:rPr>
              <a:t>梁云祥</a:t>
            </a:r>
            <a:r>
              <a:rPr lang="zh-CN" altLang="en-US" sz="4400" dirty="0">
                <a:latin typeface="Adobe 黑体 Std R" pitchFamily="34" charset="-122"/>
                <a:ea typeface="Adobe 黑体 Std R" pitchFamily="34" charset="-122"/>
              </a:rPr>
              <a:t>老师</a:t>
            </a:r>
            <a:r>
              <a:rPr lang="zh-CN" altLang="en-US" sz="4400" dirty="0" smtClean="0"/>
              <a:t>：</a:t>
            </a:r>
            <a:endParaRPr lang="zh-CN" altLang="en-US" sz="4400" dirty="0"/>
          </a:p>
          <a:p>
            <a:pPr marL="0" indent="0">
              <a:buNone/>
            </a:pPr>
            <a:r>
              <a:rPr lang="zh-CN" altLang="en-US" sz="3400" dirty="0">
                <a:latin typeface="Adobe 仿宋 Std R" pitchFamily="18" charset="-122"/>
                <a:ea typeface="Adobe 仿宋 Std R" pitchFamily="18" charset="-122"/>
              </a:rPr>
              <a:t>（</a:t>
            </a:r>
            <a:r>
              <a:rPr lang="en-US" altLang="zh-CN" sz="3400" dirty="0">
                <a:latin typeface="Adobe 仿宋 Std R" pitchFamily="18" charset="-122"/>
                <a:ea typeface="Adobe 仿宋 Std R" pitchFamily="18" charset="-122"/>
              </a:rPr>
              <a:t>1</a:t>
            </a:r>
            <a:r>
              <a:rPr lang="zh-CN" altLang="en-US" sz="3400" dirty="0">
                <a:latin typeface="Adobe 仿宋 Std R" pitchFamily="18" charset="-122"/>
                <a:ea typeface="Adobe 仿宋 Std R" pitchFamily="18" charset="-122"/>
              </a:rPr>
              <a:t>）试从现实和国际法角度论述南中国海的法律地位；</a:t>
            </a:r>
          </a:p>
          <a:p>
            <a:pPr marL="0" indent="0">
              <a:buNone/>
            </a:pPr>
            <a:r>
              <a:rPr lang="zh-CN" altLang="en-US" sz="3400" dirty="0">
                <a:latin typeface="Adobe 仿宋 Std R" pitchFamily="18" charset="-122"/>
                <a:ea typeface="Adobe 仿宋 Std R" pitchFamily="18" charset="-122"/>
              </a:rPr>
              <a:t>（</a:t>
            </a:r>
            <a:r>
              <a:rPr lang="en-US" altLang="zh-CN" sz="3400" dirty="0">
                <a:latin typeface="Adobe 仿宋 Std R" pitchFamily="18" charset="-122"/>
                <a:ea typeface="Adobe 仿宋 Std R" pitchFamily="18" charset="-122"/>
              </a:rPr>
              <a:t>2</a:t>
            </a:r>
            <a:r>
              <a:rPr lang="zh-CN" altLang="en-US" sz="3400" dirty="0">
                <a:latin typeface="Adobe 仿宋 Std R" pitchFamily="18" charset="-122"/>
                <a:ea typeface="Adobe 仿宋 Std R" pitchFamily="18" charset="-122"/>
              </a:rPr>
              <a:t>）分析中日钓鱼岛的不同主张及其各自的有效性</a:t>
            </a:r>
            <a:r>
              <a:rPr lang="zh-CN" altLang="en-US" sz="3400" dirty="0" smtClean="0">
                <a:latin typeface="Adobe 仿宋 Std R" pitchFamily="18" charset="-122"/>
                <a:ea typeface="Adobe 仿宋 Std R" pitchFamily="18" charset="-122"/>
              </a:rPr>
              <a:t>。</a:t>
            </a:r>
            <a:endParaRPr lang="en-US" altLang="zh-CN" dirty="0" smtClean="0">
              <a:latin typeface="Adobe 仿宋 Std R" pitchFamily="18" charset="-122"/>
              <a:ea typeface="Adobe 仿宋 Std R" pitchFamily="18" charset="-122"/>
            </a:endParaRPr>
          </a:p>
          <a:p>
            <a:endParaRPr lang="zh-CN" altLang="en-US" dirty="0"/>
          </a:p>
          <a:p>
            <a:pPr marL="0" indent="0">
              <a:buNone/>
            </a:pPr>
            <a:r>
              <a:rPr lang="zh-CN" altLang="en-US" sz="4400" dirty="0">
                <a:latin typeface="Adobe 黑体 Std R" pitchFamily="34" charset="-122"/>
                <a:ea typeface="Adobe 黑体 Std R" pitchFamily="34" charset="-122"/>
              </a:rPr>
              <a:t>王  </a:t>
            </a:r>
            <a:r>
              <a:rPr lang="zh-CN" altLang="en-US" sz="4400" dirty="0" smtClean="0">
                <a:latin typeface="Adobe 黑体 Std R" pitchFamily="34" charset="-122"/>
                <a:ea typeface="Adobe 黑体 Std R" pitchFamily="34" charset="-122"/>
              </a:rPr>
              <a:t>栋老师：</a:t>
            </a:r>
            <a:endParaRPr lang="zh-CN" altLang="en-US" sz="4400" dirty="0">
              <a:latin typeface="Adobe 黑体 Std R" pitchFamily="34" charset="-122"/>
              <a:ea typeface="Adobe 黑体 Std R" pitchFamily="34" charset="-122"/>
            </a:endParaRPr>
          </a:p>
          <a:p>
            <a:pPr marL="0" indent="0">
              <a:buNone/>
            </a:pPr>
            <a:r>
              <a:rPr lang="zh-CN" altLang="en-US" sz="3600" dirty="0">
                <a:latin typeface="Adobe 仿宋 Std R" pitchFamily="18" charset="-122"/>
                <a:ea typeface="Adobe 仿宋 Std R" pitchFamily="18" charset="-122"/>
              </a:rPr>
              <a:t>（</a:t>
            </a:r>
            <a:r>
              <a:rPr lang="en-US" altLang="zh-CN" sz="3600" dirty="0">
                <a:latin typeface="Adobe 仿宋 Std R" pitchFamily="18" charset="-122"/>
                <a:ea typeface="Adobe 仿宋 Std R" pitchFamily="18" charset="-122"/>
              </a:rPr>
              <a:t>1</a:t>
            </a:r>
            <a:r>
              <a:rPr lang="zh-CN" altLang="en-US" sz="3600" dirty="0">
                <a:latin typeface="Adobe 仿宋 Std R" pitchFamily="18" charset="-122"/>
                <a:ea typeface="Adobe 仿宋 Std R" pitchFamily="18" charset="-122"/>
              </a:rPr>
              <a:t>）湄公河四国巡逻机制研究；</a:t>
            </a:r>
          </a:p>
          <a:p>
            <a:pPr marL="0" indent="0">
              <a:buNone/>
            </a:pPr>
            <a:r>
              <a:rPr lang="zh-CN" altLang="en-US" sz="3600" dirty="0">
                <a:latin typeface="Adobe 仿宋 Std R" pitchFamily="18" charset="-122"/>
                <a:ea typeface="Adobe 仿宋 Std R" pitchFamily="18" charset="-122"/>
              </a:rPr>
              <a:t>（</a:t>
            </a:r>
            <a:r>
              <a:rPr lang="en-US" altLang="zh-CN" sz="3600" dirty="0">
                <a:latin typeface="Adobe 仿宋 Std R" pitchFamily="18" charset="-122"/>
                <a:ea typeface="Adobe 仿宋 Std R" pitchFamily="18" charset="-122"/>
              </a:rPr>
              <a:t>2</a:t>
            </a:r>
            <a:r>
              <a:rPr lang="zh-CN" altLang="en-US" sz="3600" dirty="0">
                <a:latin typeface="Adobe 仿宋 Std R" pitchFamily="18" charset="-122"/>
                <a:ea typeface="Adobe 仿宋 Std R" pitchFamily="18" charset="-122"/>
              </a:rPr>
              <a:t>）美国亚太再平衡的军事维度；</a:t>
            </a:r>
          </a:p>
          <a:p>
            <a:pPr marL="0" indent="0">
              <a:buNone/>
            </a:pPr>
            <a:r>
              <a:rPr lang="zh-CN" altLang="en-US" sz="3600" dirty="0">
                <a:latin typeface="Adobe 仿宋 Std R" pitchFamily="18" charset="-122"/>
                <a:ea typeface="Adobe 仿宋 Std R" pitchFamily="18" charset="-122"/>
              </a:rPr>
              <a:t>（</a:t>
            </a:r>
            <a:r>
              <a:rPr lang="en-US" altLang="zh-CN" sz="3600" dirty="0">
                <a:latin typeface="Adobe 仿宋 Std R" pitchFamily="18" charset="-122"/>
                <a:ea typeface="Adobe 仿宋 Std R" pitchFamily="18" charset="-122"/>
              </a:rPr>
              <a:t>3</a:t>
            </a:r>
            <a:r>
              <a:rPr lang="zh-CN" altLang="en-US" sz="3600" dirty="0">
                <a:latin typeface="Adobe 仿宋 Std R" pitchFamily="18" charset="-122"/>
                <a:ea typeface="Adobe 仿宋 Std R" pitchFamily="18" charset="-122"/>
              </a:rPr>
              <a:t>）美国茶党的兴起以及美国政治极化现象研究；</a:t>
            </a:r>
          </a:p>
          <a:p>
            <a:pPr marL="0" indent="0">
              <a:buNone/>
            </a:pPr>
            <a:r>
              <a:rPr lang="zh-CN" altLang="en-US" sz="3600" dirty="0">
                <a:latin typeface="Adobe 仿宋 Std R" pitchFamily="18" charset="-122"/>
                <a:ea typeface="Adobe 仿宋 Std R" pitchFamily="18" charset="-122"/>
              </a:rPr>
              <a:t>（</a:t>
            </a:r>
            <a:r>
              <a:rPr lang="en-US" altLang="zh-CN" sz="3600" dirty="0">
                <a:latin typeface="Adobe 仿宋 Std R" pitchFamily="18" charset="-122"/>
                <a:ea typeface="Adobe 仿宋 Std R" pitchFamily="18" charset="-122"/>
              </a:rPr>
              <a:t>4</a:t>
            </a:r>
            <a:r>
              <a:rPr lang="zh-CN" altLang="en-US" sz="3600" dirty="0">
                <a:latin typeface="Adobe 仿宋 Std R" pitchFamily="18" charset="-122"/>
                <a:ea typeface="Adobe 仿宋 Std R" pitchFamily="18" charset="-122"/>
              </a:rPr>
              <a:t>）从国际先例看南海共同开发的</a:t>
            </a:r>
            <a:r>
              <a:rPr lang="zh-CN" altLang="en-US" sz="3600" dirty="0" smtClean="0">
                <a:latin typeface="Adobe 仿宋 Std R" pitchFamily="18" charset="-122"/>
                <a:ea typeface="Adobe 仿宋 Std R" pitchFamily="18" charset="-122"/>
              </a:rPr>
              <a:t>可能</a:t>
            </a:r>
            <a:r>
              <a:rPr lang="zh-CN" altLang="en-US" sz="3600" dirty="0">
                <a:latin typeface="Adobe 仿宋 Std R" pitchFamily="18" charset="-122"/>
                <a:ea typeface="Adobe 仿宋 Std R" pitchFamily="18" charset="-122"/>
              </a:rPr>
              <a:t>。</a:t>
            </a:r>
            <a:endParaRPr lang="en-US" altLang="zh-CN" dirty="0" smtClean="0">
              <a:latin typeface="Adobe 仿宋 Std R" pitchFamily="18" charset="-122"/>
              <a:ea typeface="Adobe 仿宋 Std R" pitchFamily="18" charset="-122"/>
            </a:endParaRPr>
          </a:p>
          <a:p>
            <a:endParaRPr lang="zh-CN" altLang="en-US" dirty="0"/>
          </a:p>
          <a:p>
            <a:pPr marL="0" indent="0">
              <a:buNone/>
            </a:pPr>
            <a:endParaRPr lang="zh-CN" altLang="en-US" dirty="0"/>
          </a:p>
          <a:p>
            <a:endParaRPr lang="zh-CN" altLang="en-US" dirty="0"/>
          </a:p>
          <a:p>
            <a:endParaRPr lang="zh-CN" altLang="en-US" dirty="0"/>
          </a:p>
        </p:txBody>
      </p:sp>
      <p:sp>
        <p:nvSpPr>
          <p:cNvPr id="7" name="文本占位符 6"/>
          <p:cNvSpPr>
            <a:spLocks noGrp="1"/>
          </p:cNvSpPr>
          <p:nvPr>
            <p:ph type="body" sz="half" idx="2"/>
          </p:nvPr>
        </p:nvSpPr>
        <p:spPr>
          <a:xfrm>
            <a:off x="467544" y="1124744"/>
            <a:ext cx="3312368" cy="5472608"/>
          </a:xfrm>
          <a:solidFill>
            <a:schemeClr val="accent5">
              <a:lumMod val="60000"/>
              <a:lumOff val="40000"/>
              <a:alpha val="63000"/>
            </a:schemeClr>
          </a:solidFill>
        </p:spPr>
        <p:txBody>
          <a:bodyPr>
            <a:normAutofit/>
          </a:bodyPr>
          <a:lstStyle/>
          <a:p>
            <a:r>
              <a:rPr lang="zh-CN" altLang="en-US" sz="2800" dirty="0">
                <a:latin typeface="Adobe 黑体 Std R" pitchFamily="34" charset="-122"/>
                <a:ea typeface="Adobe 黑体 Std R" pitchFamily="34" charset="-122"/>
              </a:rPr>
              <a:t>钱雪梅老师：</a:t>
            </a:r>
          </a:p>
          <a:p>
            <a:r>
              <a:rPr lang="zh-CN" altLang="en-US" sz="1800" dirty="0">
                <a:latin typeface="Adobe 仿宋 Std R" pitchFamily="18" charset="-122"/>
                <a:ea typeface="Adobe 仿宋 Std R" pitchFamily="18" charset="-122"/>
              </a:rPr>
              <a:t>（</a:t>
            </a:r>
            <a:r>
              <a:rPr lang="en-US" altLang="zh-CN" sz="1800" dirty="0">
                <a:latin typeface="Adobe 仿宋 Std R" pitchFamily="18" charset="-122"/>
                <a:ea typeface="Adobe 仿宋 Std R" pitchFamily="18" charset="-122"/>
              </a:rPr>
              <a:t>1</a:t>
            </a:r>
            <a:r>
              <a:rPr lang="zh-CN" altLang="en-US" sz="1800" dirty="0">
                <a:latin typeface="Adobe 仿宋 Std R" pitchFamily="18" charset="-122"/>
                <a:ea typeface="Adobe 仿宋 Std R" pitchFamily="18" charset="-122"/>
              </a:rPr>
              <a:t>）</a:t>
            </a:r>
            <a:r>
              <a:rPr lang="en-US" altLang="zh-CN" sz="1800" dirty="0">
                <a:latin typeface="Adobe 仿宋 Std R" pitchFamily="18" charset="-122"/>
                <a:ea typeface="Adobe 仿宋 Std R" pitchFamily="18" charset="-122"/>
              </a:rPr>
              <a:t>21</a:t>
            </a:r>
            <a:r>
              <a:rPr lang="zh-CN" altLang="en-US" sz="1800" dirty="0">
                <a:latin typeface="Adobe 仿宋 Std R" pitchFamily="18" charset="-122"/>
                <a:ea typeface="Adobe 仿宋 Std R" pitchFamily="18" charset="-122"/>
              </a:rPr>
              <a:t>世纪印度的外交战略研究；</a:t>
            </a:r>
          </a:p>
          <a:p>
            <a:r>
              <a:rPr lang="zh-CN" altLang="en-US" sz="1800" dirty="0">
                <a:latin typeface="Adobe 仿宋 Std R" pitchFamily="18" charset="-122"/>
                <a:ea typeface="Adobe 仿宋 Std R" pitchFamily="18" charset="-122"/>
              </a:rPr>
              <a:t>（</a:t>
            </a:r>
            <a:r>
              <a:rPr lang="en-US" altLang="zh-CN" sz="1800" dirty="0">
                <a:latin typeface="Adobe 仿宋 Std R" pitchFamily="18" charset="-122"/>
                <a:ea typeface="Adobe 仿宋 Std R" pitchFamily="18" charset="-122"/>
              </a:rPr>
              <a:t>2</a:t>
            </a:r>
            <a:r>
              <a:rPr lang="zh-CN" altLang="en-US" sz="1800" dirty="0">
                <a:latin typeface="Adobe 仿宋 Std R" pitchFamily="18" charset="-122"/>
                <a:ea typeface="Adobe 仿宋 Std R" pitchFamily="18" charset="-122"/>
              </a:rPr>
              <a:t>）中国“新丝绸之路经济带”构想遭遇美国新丝路计划；</a:t>
            </a:r>
          </a:p>
          <a:p>
            <a:r>
              <a:rPr lang="zh-CN" altLang="en-US" sz="1800" dirty="0">
                <a:latin typeface="Adobe 仿宋 Std R" pitchFamily="18" charset="-122"/>
                <a:ea typeface="Adobe 仿宋 Std R" pitchFamily="18" charset="-122"/>
              </a:rPr>
              <a:t>（</a:t>
            </a:r>
            <a:r>
              <a:rPr lang="en-US" altLang="zh-CN" sz="1800" dirty="0">
                <a:latin typeface="Adobe 仿宋 Std R" pitchFamily="18" charset="-122"/>
                <a:ea typeface="Adobe 仿宋 Std R" pitchFamily="18" charset="-122"/>
              </a:rPr>
              <a:t>3</a:t>
            </a:r>
            <a:r>
              <a:rPr lang="zh-CN" altLang="en-US" sz="1800" dirty="0">
                <a:latin typeface="Adobe 仿宋 Std R" pitchFamily="18" charset="-122"/>
                <a:ea typeface="Adobe 仿宋 Std R" pitchFamily="18" charset="-122"/>
              </a:rPr>
              <a:t>）美国</a:t>
            </a:r>
            <a:r>
              <a:rPr lang="en-US" altLang="zh-CN" sz="1800" dirty="0">
                <a:latin typeface="Adobe 仿宋 Std R" pitchFamily="18" charset="-122"/>
                <a:ea typeface="Adobe 仿宋 Std R" pitchFamily="18" charset="-122"/>
              </a:rPr>
              <a:t>-</a:t>
            </a:r>
            <a:r>
              <a:rPr lang="zh-CN" altLang="en-US" sz="1800" dirty="0">
                <a:latin typeface="Adobe 仿宋 Std R" pitchFamily="18" charset="-122"/>
                <a:ea typeface="Adobe 仿宋 Std R" pitchFamily="18" charset="-122"/>
              </a:rPr>
              <a:t>伊朗关系将会缓和么？</a:t>
            </a:r>
            <a:endParaRPr lang="en-US" altLang="zh-CN" sz="1800" dirty="0">
              <a:latin typeface="Adobe 仿宋 Std R" pitchFamily="18" charset="-122"/>
              <a:ea typeface="Adobe 仿宋 Std R" pitchFamily="18" charset="-122"/>
            </a:endParaRPr>
          </a:p>
          <a:p>
            <a:endParaRPr lang="zh-CN" altLang="en-US" sz="1800" dirty="0"/>
          </a:p>
          <a:p>
            <a:r>
              <a:rPr lang="zh-CN" altLang="en-US" sz="2800" dirty="0">
                <a:latin typeface="Adobe 黑体 Std R" pitchFamily="34" charset="-122"/>
                <a:ea typeface="Adobe 黑体 Std R" pitchFamily="34" charset="-122"/>
              </a:rPr>
              <a:t>陈绍锋老师：</a:t>
            </a:r>
          </a:p>
          <a:p>
            <a:r>
              <a:rPr lang="zh-CN" altLang="en-US" sz="1800" dirty="0">
                <a:latin typeface="Adobe 仿宋 Std R" pitchFamily="18" charset="-122"/>
                <a:ea typeface="Adobe 仿宋 Std R" pitchFamily="18" charset="-122"/>
              </a:rPr>
              <a:t>（</a:t>
            </a:r>
            <a:r>
              <a:rPr lang="en-US" altLang="zh-CN" sz="1800" dirty="0">
                <a:latin typeface="Adobe 仿宋 Std R" pitchFamily="18" charset="-122"/>
                <a:ea typeface="Adobe 仿宋 Std R" pitchFamily="18" charset="-122"/>
              </a:rPr>
              <a:t>1</a:t>
            </a:r>
            <a:r>
              <a:rPr lang="zh-CN" altLang="en-US" sz="1800" dirty="0">
                <a:latin typeface="Adobe 仿宋 Std R" pitchFamily="18" charset="-122"/>
                <a:ea typeface="Adobe 仿宋 Std R" pitchFamily="18" charset="-122"/>
              </a:rPr>
              <a:t>）</a:t>
            </a:r>
            <a:r>
              <a:rPr lang="en-US" altLang="zh-CN" sz="1800" dirty="0">
                <a:latin typeface="Adobe 仿宋 Std R" pitchFamily="18" charset="-122"/>
                <a:ea typeface="Adobe 仿宋 Std R" pitchFamily="18" charset="-122"/>
              </a:rPr>
              <a:t>TPP</a:t>
            </a:r>
            <a:r>
              <a:rPr lang="zh-CN" altLang="en-US" sz="1800" dirty="0">
                <a:latin typeface="Adobe 仿宋 Std R" pitchFamily="18" charset="-122"/>
                <a:ea typeface="Adobe 仿宋 Std R" pitchFamily="18" charset="-122"/>
              </a:rPr>
              <a:t>与</a:t>
            </a:r>
            <a:r>
              <a:rPr lang="en-US" altLang="zh-CN" sz="1800" dirty="0">
                <a:latin typeface="Adobe 仿宋 Std R" pitchFamily="18" charset="-122"/>
                <a:ea typeface="Adobe 仿宋 Std R" pitchFamily="18" charset="-122"/>
              </a:rPr>
              <a:t>RCEP</a:t>
            </a:r>
            <a:r>
              <a:rPr lang="zh-CN" altLang="en-US" sz="1800" dirty="0">
                <a:latin typeface="Adobe 仿宋 Std R" pitchFamily="18" charset="-122"/>
                <a:ea typeface="Adobe 仿宋 Std R" pitchFamily="18" charset="-122"/>
              </a:rPr>
              <a:t>的发展前景与比较；</a:t>
            </a:r>
          </a:p>
          <a:p>
            <a:r>
              <a:rPr lang="zh-CN" altLang="en-US" sz="1800" dirty="0">
                <a:latin typeface="Adobe 仿宋 Std R" pitchFamily="18" charset="-122"/>
                <a:ea typeface="Adobe 仿宋 Std R" pitchFamily="18" charset="-122"/>
              </a:rPr>
              <a:t>（</a:t>
            </a:r>
            <a:r>
              <a:rPr lang="en-US" altLang="zh-CN" sz="1800" dirty="0">
                <a:latin typeface="Adobe 仿宋 Std R" pitchFamily="18" charset="-122"/>
                <a:ea typeface="Adobe 仿宋 Std R" pitchFamily="18" charset="-122"/>
              </a:rPr>
              <a:t>2</a:t>
            </a:r>
            <a:r>
              <a:rPr lang="zh-CN" altLang="en-US" sz="1800" dirty="0">
                <a:latin typeface="Adobe 仿宋 Std R" pitchFamily="18" charset="-122"/>
                <a:ea typeface="Adobe 仿宋 Std R" pitchFamily="18" charset="-122"/>
              </a:rPr>
              <a:t>）美国金融监管改革的现状与发展动态；</a:t>
            </a:r>
          </a:p>
          <a:p>
            <a:r>
              <a:rPr lang="zh-CN" altLang="en-US" sz="1800" dirty="0">
                <a:latin typeface="Adobe 仿宋 Std R" pitchFamily="18" charset="-122"/>
                <a:ea typeface="Adobe 仿宋 Std R" pitchFamily="18" charset="-122"/>
              </a:rPr>
              <a:t>（</a:t>
            </a:r>
            <a:r>
              <a:rPr lang="en-US" altLang="zh-CN" sz="1800" dirty="0">
                <a:latin typeface="Adobe 仿宋 Std R" pitchFamily="18" charset="-122"/>
                <a:ea typeface="Adobe 仿宋 Std R" pitchFamily="18" charset="-122"/>
              </a:rPr>
              <a:t>3</a:t>
            </a:r>
            <a:r>
              <a:rPr lang="zh-CN" altLang="en-US" sz="1800" dirty="0">
                <a:latin typeface="Adobe 仿宋 Std R" pitchFamily="18" charset="-122"/>
                <a:ea typeface="Adobe 仿宋 Std R" pitchFamily="18" charset="-122"/>
              </a:rPr>
              <a:t>）农产品贸易对中国粮食安全的影响。</a:t>
            </a:r>
            <a:endParaRPr lang="zh-CN" altLang="en-US" dirty="0">
              <a:latin typeface="Adobe 仿宋 Std R" pitchFamily="18" charset="-122"/>
              <a:ea typeface="Adobe 仿宋 Std R" pitchFamily="18" charset="-122"/>
            </a:endParaRPr>
          </a:p>
        </p:txBody>
      </p:sp>
      <p:sp>
        <p:nvSpPr>
          <p:cNvPr id="8" name="TextBox 7"/>
          <p:cNvSpPr txBox="1"/>
          <p:nvPr/>
        </p:nvSpPr>
        <p:spPr>
          <a:xfrm>
            <a:off x="467544" y="149731"/>
            <a:ext cx="3342582" cy="830997"/>
          </a:xfrm>
          <a:prstGeom prst="rect">
            <a:avLst/>
          </a:prstGeom>
          <a:solidFill>
            <a:schemeClr val="accent4">
              <a:lumMod val="60000"/>
              <a:lumOff val="40000"/>
              <a:alpha val="50000"/>
            </a:schemeClr>
          </a:solidFill>
        </p:spPr>
        <p:txBody>
          <a:bodyPr wrap="none" rtlCol="0">
            <a:spAutoFit/>
          </a:bodyPr>
          <a:lstStyle/>
          <a:p>
            <a:r>
              <a:rPr lang="zh-CN" altLang="en-US" sz="2400" b="1" dirty="0" smtClean="0">
                <a:solidFill>
                  <a:schemeClr val="accent4">
                    <a:lumMod val="75000"/>
                  </a:schemeClr>
                </a:solidFill>
                <a:latin typeface="造字工房尚黑 G0v1 常规体" pitchFamily="50" charset="-122"/>
                <a:ea typeface="造字工房尚黑 G0v1 常规体" pitchFamily="50" charset="-122"/>
              </a:rPr>
              <a:t>第二十</a:t>
            </a:r>
            <a:r>
              <a:rPr lang="zh-CN" altLang="en-US" sz="2400" b="1" dirty="0">
                <a:solidFill>
                  <a:schemeClr val="accent4">
                    <a:lumMod val="75000"/>
                  </a:schemeClr>
                </a:solidFill>
                <a:latin typeface="造字工房尚黑 G0v1 常规体" pitchFamily="50" charset="-122"/>
                <a:ea typeface="造字工房尚黑 G0v1 常规体" pitchFamily="50" charset="-122"/>
              </a:rPr>
              <a:t>二</a:t>
            </a:r>
            <a:r>
              <a:rPr lang="zh-CN" altLang="en-US" sz="2400" b="1" dirty="0" smtClean="0">
                <a:solidFill>
                  <a:schemeClr val="accent4">
                    <a:lumMod val="75000"/>
                  </a:schemeClr>
                </a:solidFill>
                <a:latin typeface="造字工房尚黑 G0v1 常规体" pitchFamily="50" charset="-122"/>
                <a:ea typeface="造字工房尚黑 G0v1 常规体" pitchFamily="50" charset="-122"/>
              </a:rPr>
              <a:t>届“挑战杯”</a:t>
            </a:r>
            <a:endParaRPr lang="en-US" altLang="zh-CN" sz="2400" b="1" dirty="0" smtClean="0">
              <a:solidFill>
                <a:schemeClr val="accent4">
                  <a:lumMod val="75000"/>
                </a:schemeClr>
              </a:solidFill>
              <a:latin typeface="造字工房尚黑 G0v1 常规体" pitchFamily="50" charset="-122"/>
              <a:ea typeface="造字工房尚黑 G0v1 常规体" pitchFamily="50" charset="-122"/>
            </a:endParaRPr>
          </a:p>
          <a:p>
            <a:r>
              <a:rPr lang="zh-CN" altLang="en-US" sz="2400" b="1" dirty="0" smtClean="0">
                <a:solidFill>
                  <a:schemeClr val="accent4">
                    <a:lumMod val="75000"/>
                  </a:schemeClr>
                </a:solidFill>
                <a:latin typeface="造字工房尚黑 G0v1 常规体" pitchFamily="50" charset="-122"/>
                <a:ea typeface="造字工房尚黑 G0v1 常规体" pitchFamily="50" charset="-122"/>
              </a:rPr>
              <a:t>参考课题</a:t>
            </a:r>
            <a:endParaRPr lang="zh-CN" altLang="en-US" sz="2400" b="1" dirty="0">
              <a:solidFill>
                <a:schemeClr val="accent4">
                  <a:lumMod val="75000"/>
                </a:schemeClr>
              </a:solidFill>
              <a:latin typeface="造字工房尚黑 G0v1 常规体" pitchFamily="50" charset="-122"/>
              <a:ea typeface="造字工房尚黑 G0v1 常规体" pitchFamily="50" charset="-122"/>
            </a:endParaRPr>
          </a:p>
        </p:txBody>
      </p:sp>
    </p:spTree>
    <p:extLst>
      <p:ext uri="{BB962C8B-B14F-4D97-AF65-F5344CB8AC3E}">
        <p14:creationId xmlns:p14="http://schemas.microsoft.com/office/powerpoint/2010/main" val="286927010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10000" t="25704" r="69677" b="30023"/>
          <a:stretch/>
        </p:blipFill>
        <p:spPr>
          <a:xfrm>
            <a:off x="-36512" y="-27384"/>
            <a:ext cx="1858297" cy="3023420"/>
          </a:xfrm>
          <a:prstGeom prst="rect">
            <a:avLst/>
          </a:prstGeom>
        </p:spPr>
      </p:pic>
      <p:sp>
        <p:nvSpPr>
          <p:cNvPr id="3" name="文本占位符 3"/>
          <p:cNvSpPr txBox="1">
            <a:spLocks/>
          </p:cNvSpPr>
          <p:nvPr/>
        </p:nvSpPr>
        <p:spPr>
          <a:xfrm>
            <a:off x="1547664" y="188640"/>
            <a:ext cx="6120680" cy="6669360"/>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3100" dirty="0" smtClean="0">
                <a:latin typeface="Adobe 黑体 Std R" pitchFamily="34" charset="-122"/>
                <a:ea typeface="Adobe 黑体 Std R" pitchFamily="34" charset="-122"/>
              </a:rPr>
              <a:t> 梅  然老师：</a:t>
            </a:r>
          </a:p>
          <a:p>
            <a:r>
              <a:rPr lang="zh-CN" altLang="en-US" sz="1800" dirty="0" smtClean="0">
                <a:latin typeface="Adobe 仿宋 Std R" pitchFamily="18" charset="-122"/>
                <a:ea typeface="Adobe 仿宋 Std R" pitchFamily="18" charset="-122"/>
              </a:rPr>
              <a:t>（</a:t>
            </a:r>
            <a:r>
              <a:rPr lang="en-US" altLang="zh-CN" sz="1800" dirty="0" smtClean="0">
                <a:latin typeface="Adobe 仿宋 Std R" pitchFamily="18" charset="-122"/>
                <a:ea typeface="Adobe 仿宋 Std R" pitchFamily="18" charset="-122"/>
              </a:rPr>
              <a:t>1</a:t>
            </a:r>
            <a:r>
              <a:rPr lang="zh-CN" altLang="en-US" sz="1800" dirty="0" smtClean="0">
                <a:latin typeface="Adobe 仿宋 Std R" pitchFamily="18" charset="-122"/>
                <a:ea typeface="Adobe 仿宋 Std R" pitchFamily="18" charset="-122"/>
              </a:rPr>
              <a:t>）中国西南地区喜食辣椒，但辣椒是舶来品，原产美洲，由西方人传至其他地区。一般来说辣椒是在清代中早期才在中国开始或大量种植。问题是：如果说西方人传入物种主要经由东南沿海地区，再传入内地，为何中国西南地区比沿海地区更喜食辣椒？为何喜食辣椒风俗没有在沿海地区形成？这是对辣椒传入中国和在中国种植历史的研究；</a:t>
            </a:r>
          </a:p>
          <a:p>
            <a:r>
              <a:rPr lang="en-US" altLang="zh-CN" sz="1800" dirty="0" smtClean="0">
                <a:latin typeface="Adobe 仿宋 Std R" pitchFamily="18" charset="-122"/>
                <a:ea typeface="Adobe 仿宋 Std R" pitchFamily="18" charset="-122"/>
              </a:rPr>
              <a:t>(2)</a:t>
            </a:r>
            <a:r>
              <a:rPr lang="zh-CN" altLang="en-US" sz="1800" dirty="0" smtClean="0">
                <a:latin typeface="Adobe 仿宋 Std R" pitchFamily="18" charset="-122"/>
                <a:ea typeface="Adobe 仿宋 Std R" pitchFamily="18" charset="-122"/>
              </a:rPr>
              <a:t>已有国际条约禁止对鲸鱼的商业捕杀，但仍有几个国家对此持反对意见，包括日本和挪威。挪威属于世界上生态保护观念最前沿的国家之一，为何生态保护意识如此先进的国家在捕鲸问题上却显得那么“落后”？</a:t>
            </a:r>
          </a:p>
          <a:p>
            <a:r>
              <a:rPr lang="zh-CN" altLang="en-US" sz="1800" dirty="0" smtClean="0">
                <a:latin typeface="Adobe 仿宋 Std R" pitchFamily="18" charset="-122"/>
                <a:ea typeface="Adobe 仿宋 Std R" pitchFamily="18" charset="-122"/>
              </a:rPr>
              <a:t>（</a:t>
            </a:r>
            <a:r>
              <a:rPr lang="en-US" altLang="zh-CN" sz="1800" dirty="0" smtClean="0">
                <a:latin typeface="Adobe 仿宋 Std R" pitchFamily="18" charset="-122"/>
                <a:ea typeface="Adobe 仿宋 Std R" pitchFamily="18" charset="-122"/>
              </a:rPr>
              <a:t>3</a:t>
            </a:r>
            <a:r>
              <a:rPr lang="zh-CN" altLang="en-US" sz="1800" dirty="0" smtClean="0">
                <a:latin typeface="Adobe 仿宋 Std R" pitchFamily="18" charset="-122"/>
                <a:ea typeface="Adobe 仿宋 Std R" pitchFamily="18" charset="-122"/>
              </a:rPr>
              <a:t>）欧洲的崛起是世界历史上最重要的现象之一。以往研究多探讨欧洲的内部动因，比如议会、自治、科学精神、分裂的国家体系等因素的影响。中国的文明发展受外族威胁和入侵的影响很大，欧洲也不免受到此类影响，比如中世纪蒙古人和土耳其人的入侵威胁。这些外族威胁对欧洲崛起究竟有何重要影响？</a:t>
            </a:r>
          </a:p>
          <a:p>
            <a:r>
              <a:rPr lang="zh-CN" altLang="en-US" sz="1800" dirty="0" smtClean="0">
                <a:latin typeface="Adobe 仿宋 Std R" pitchFamily="18" charset="-122"/>
                <a:ea typeface="Adobe 仿宋 Std R" pitchFamily="18" charset="-122"/>
              </a:rPr>
              <a:t>（</a:t>
            </a:r>
            <a:r>
              <a:rPr lang="en-US" altLang="zh-CN" sz="1800" dirty="0" smtClean="0">
                <a:latin typeface="Adobe 仿宋 Std R" pitchFamily="18" charset="-122"/>
                <a:ea typeface="Adobe 仿宋 Std R" pitchFamily="18" charset="-122"/>
              </a:rPr>
              <a:t>4</a:t>
            </a:r>
            <a:r>
              <a:rPr lang="zh-CN" altLang="en-US" sz="1800" dirty="0" smtClean="0">
                <a:latin typeface="Adobe 仿宋 Std R" pitchFamily="18" charset="-122"/>
                <a:ea typeface="Adobe 仿宋 Std R" pitchFamily="18" charset="-122"/>
              </a:rPr>
              <a:t>）我们老说英国的传统对外战略中最重要的是均势政策，强调保持欧洲大陆的力量平衡。此言不无差失。实际上</a:t>
            </a:r>
            <a:r>
              <a:rPr lang="en-US" altLang="zh-CN" sz="1800" dirty="0" smtClean="0">
                <a:latin typeface="Adobe 仿宋 Std R" pitchFamily="18" charset="-122"/>
                <a:ea typeface="Adobe 仿宋 Std R" pitchFamily="18" charset="-122"/>
              </a:rPr>
              <a:t>19</a:t>
            </a:r>
            <a:r>
              <a:rPr lang="zh-CN" altLang="en-US" sz="1800" dirty="0" smtClean="0">
                <a:latin typeface="Adobe 仿宋 Std R" pitchFamily="18" charset="-122"/>
                <a:ea typeface="Adobe 仿宋 Std R" pitchFamily="18" charset="-122"/>
              </a:rPr>
              <a:t>世纪后期后</a:t>
            </a:r>
            <a:r>
              <a:rPr lang="en-US" altLang="zh-CN" sz="1800" dirty="0" smtClean="0">
                <a:latin typeface="Adobe 仿宋 Std R" pitchFamily="18" charset="-122"/>
                <a:ea typeface="Adobe 仿宋 Std R" pitchFamily="18" charset="-122"/>
              </a:rPr>
              <a:t>1860</a:t>
            </a:r>
            <a:r>
              <a:rPr lang="zh-CN" altLang="en-US" sz="1800" dirty="0" smtClean="0">
                <a:latin typeface="Adobe 仿宋 Std R" pitchFamily="18" charset="-122"/>
                <a:ea typeface="Adobe 仿宋 Std R" pitchFamily="18" charset="-122"/>
              </a:rPr>
              <a:t>年代后，英国对外政策走入了光辉孤立，对干预欧洲均势兴趣明显下降，但国内对此甚缺乏专门研究，以至于好像英国最少直到二战前都在搞均势政策。上述现象的根源是什么？</a:t>
            </a:r>
            <a:endParaRPr lang="zh-CN" altLang="en-US" dirty="0">
              <a:latin typeface="Adobe 仿宋 Std R" pitchFamily="18" charset="-122"/>
              <a:ea typeface="Adobe 仿宋 Std R" pitchFamily="18" charset="-122"/>
            </a:endParaRPr>
          </a:p>
        </p:txBody>
      </p:sp>
    </p:spTree>
    <p:extLst>
      <p:ext uri="{BB962C8B-B14F-4D97-AF65-F5344CB8AC3E}">
        <p14:creationId xmlns:p14="http://schemas.microsoft.com/office/powerpoint/2010/main" val="1502606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l="10000" t="25704" r="69677" b="30023"/>
          <a:stretch/>
        </p:blipFill>
        <p:spPr>
          <a:xfrm>
            <a:off x="-900608" y="-387424"/>
            <a:ext cx="1858297" cy="3023420"/>
          </a:xfrm>
          <a:prstGeom prst="rect">
            <a:avLst/>
          </a:prstGeom>
        </p:spPr>
      </p:pic>
      <p:sp>
        <p:nvSpPr>
          <p:cNvPr id="3" name="内容占位符 2"/>
          <p:cNvSpPr>
            <a:spLocks noGrp="1"/>
          </p:cNvSpPr>
          <p:nvPr>
            <p:ph idx="1"/>
          </p:nvPr>
        </p:nvSpPr>
        <p:spPr>
          <a:xfrm>
            <a:off x="3995936" y="620688"/>
            <a:ext cx="3744416" cy="6213153"/>
          </a:xfrm>
          <a:solidFill>
            <a:srgbClr val="00B050">
              <a:alpha val="47000"/>
            </a:srgbClr>
          </a:solidFill>
        </p:spPr>
        <p:txBody>
          <a:bodyPr>
            <a:normAutofit fontScale="92500" lnSpcReduction="20000"/>
          </a:bodyPr>
          <a:lstStyle/>
          <a:p>
            <a:pPr marL="0" indent="0">
              <a:buNone/>
            </a:pPr>
            <a:endParaRPr lang="en-US" altLang="zh-CN" sz="3500" dirty="0" smtClean="0">
              <a:latin typeface="Adobe 黑体 Std R" pitchFamily="34" charset="-122"/>
              <a:ea typeface="Adobe 黑体 Std R" pitchFamily="34" charset="-122"/>
            </a:endParaRPr>
          </a:p>
          <a:p>
            <a:pPr marL="0" indent="0">
              <a:buNone/>
            </a:pPr>
            <a:r>
              <a:rPr lang="zh-CN" altLang="en-US" sz="3500" dirty="0" smtClean="0">
                <a:latin typeface="Adobe 黑体 Std R" pitchFamily="34" charset="-122"/>
                <a:ea typeface="Adobe 黑体 Std R" pitchFamily="34" charset="-122"/>
              </a:rPr>
              <a:t>余万里老师</a:t>
            </a:r>
            <a:r>
              <a:rPr lang="zh-CN" altLang="en-US" sz="3500" dirty="0" smtClean="0"/>
              <a:t>：</a:t>
            </a:r>
            <a:endParaRPr lang="zh-CN" altLang="en-US" sz="3500" dirty="0"/>
          </a:p>
          <a:p>
            <a:pPr marL="0" indent="0">
              <a:buNone/>
            </a:pPr>
            <a:r>
              <a:rPr lang="zh-CN" altLang="zh-CN" sz="2600" dirty="0">
                <a:latin typeface="Adobe 仿宋 Std R" pitchFamily="18" charset="-122"/>
                <a:ea typeface="Adobe 仿宋 Std R" pitchFamily="18" charset="-122"/>
              </a:rPr>
              <a:t>地方政府在国家大外交格局的地位和作用（广州、广西、云南、浙江、新疆、吉林、黑龙江等地案例研究）</a:t>
            </a:r>
            <a:r>
              <a:rPr lang="zh-CN" altLang="zh-CN" sz="2600" dirty="0" smtClean="0">
                <a:latin typeface="Adobe 仿宋 Std R" pitchFamily="18" charset="-122"/>
                <a:ea typeface="Adobe 仿宋 Std R" pitchFamily="18" charset="-122"/>
              </a:rPr>
              <a:t>。</a:t>
            </a:r>
            <a:endParaRPr lang="en-US" altLang="zh-CN" sz="2600" dirty="0" smtClean="0">
              <a:latin typeface="Adobe 仿宋 Std R" pitchFamily="18" charset="-122"/>
              <a:ea typeface="Adobe 仿宋 Std R" pitchFamily="18" charset="-122"/>
            </a:endParaRPr>
          </a:p>
          <a:p>
            <a:pPr marL="0" indent="0">
              <a:buNone/>
            </a:pPr>
            <a:endParaRPr lang="zh-CN" altLang="en-US" sz="2600" dirty="0"/>
          </a:p>
          <a:p>
            <a:pPr marL="0" indent="0">
              <a:buNone/>
            </a:pPr>
            <a:r>
              <a:rPr lang="zh-CN" altLang="en-US" sz="3500" dirty="0">
                <a:latin typeface="Adobe 黑体 Std R" pitchFamily="34" charset="-122"/>
                <a:ea typeface="Adobe 黑体 Std R" pitchFamily="34" charset="-122"/>
              </a:rPr>
              <a:t>王  联</a:t>
            </a:r>
            <a:r>
              <a:rPr lang="zh-CN" altLang="en-US" sz="3500" dirty="0" smtClean="0">
                <a:latin typeface="Adobe 黑体 Std R" pitchFamily="34" charset="-122"/>
                <a:ea typeface="Adobe 黑体 Std R" pitchFamily="34" charset="-122"/>
              </a:rPr>
              <a:t>老师：</a:t>
            </a:r>
            <a:endParaRPr lang="zh-CN" altLang="en-US" sz="3500" dirty="0">
              <a:latin typeface="Adobe 黑体 Std R" pitchFamily="34" charset="-122"/>
              <a:ea typeface="Adobe 黑体 Std R" pitchFamily="34" charset="-122"/>
            </a:endParaRPr>
          </a:p>
          <a:p>
            <a:pPr marL="0" indent="0">
              <a:buNone/>
            </a:pPr>
            <a:r>
              <a:rPr lang="en-US" altLang="zh-CN" sz="2600" dirty="0">
                <a:latin typeface="Adobe 仿宋 Std R" pitchFamily="18" charset="-122"/>
                <a:ea typeface="Adobe 仿宋 Std R" pitchFamily="18" charset="-122"/>
              </a:rPr>
              <a:t>1</a:t>
            </a:r>
            <a:r>
              <a:rPr lang="zh-CN" altLang="zh-CN" sz="2600" dirty="0">
                <a:latin typeface="Adobe 仿宋 Std R" pitchFamily="18" charset="-122"/>
                <a:ea typeface="Adobe 仿宋 Std R" pitchFamily="18" charset="-122"/>
              </a:rPr>
              <a:t>、穆斯林世界的反美浪潮与未来国际政治的发展</a:t>
            </a:r>
            <a:r>
              <a:rPr lang="zh-CN" altLang="zh-CN" sz="2600" dirty="0" smtClean="0">
                <a:latin typeface="Adobe 仿宋 Std R" pitchFamily="18" charset="-122"/>
                <a:ea typeface="Adobe 仿宋 Std R" pitchFamily="18" charset="-122"/>
              </a:rPr>
              <a:t>走向</a:t>
            </a:r>
            <a:endParaRPr lang="en-US" altLang="zh-CN" sz="2600" dirty="0" smtClean="0">
              <a:latin typeface="Adobe 仿宋 Std R" pitchFamily="18" charset="-122"/>
              <a:ea typeface="Adobe 仿宋 Std R" pitchFamily="18" charset="-122"/>
            </a:endParaRPr>
          </a:p>
          <a:p>
            <a:pPr marL="0" indent="0">
              <a:buNone/>
            </a:pPr>
            <a:r>
              <a:rPr lang="en-US" altLang="zh-CN" sz="2600" dirty="0" smtClean="0">
                <a:latin typeface="Adobe 仿宋 Std R" pitchFamily="18" charset="-122"/>
                <a:ea typeface="Adobe 仿宋 Std R" pitchFamily="18" charset="-122"/>
              </a:rPr>
              <a:t>2</a:t>
            </a:r>
            <a:r>
              <a:rPr lang="zh-CN" altLang="zh-CN" sz="2600" dirty="0">
                <a:latin typeface="Adobe 仿宋 Std R" pitchFamily="18" charset="-122"/>
                <a:ea typeface="Adobe 仿宋 Std R" pitchFamily="18" charset="-122"/>
              </a:rPr>
              <a:t>、美国撤兵阿富汗与中国西部地区的安全</a:t>
            </a:r>
            <a:r>
              <a:rPr lang="en-US" altLang="zh-CN" sz="2600" dirty="0">
                <a:latin typeface="Adobe 仿宋 Std R" pitchFamily="18" charset="-122"/>
                <a:ea typeface="Adobe 仿宋 Std R" pitchFamily="18" charset="-122"/>
              </a:rPr>
              <a:t>3</a:t>
            </a:r>
            <a:r>
              <a:rPr lang="zh-CN" altLang="zh-CN" sz="2600" dirty="0">
                <a:latin typeface="Adobe 仿宋 Std R" pitchFamily="18" charset="-122"/>
                <a:ea typeface="Adobe 仿宋 Std R" pitchFamily="18" charset="-122"/>
              </a:rPr>
              <a:t>、巴基斯坦极端主义组织的兴盛及其对周边国家的影响</a:t>
            </a:r>
            <a:r>
              <a:rPr lang="en-US" altLang="zh-CN" sz="2600" dirty="0">
                <a:latin typeface="Adobe 仿宋 Std R" pitchFamily="18" charset="-122"/>
                <a:ea typeface="Adobe 仿宋 Std R" pitchFamily="18" charset="-122"/>
              </a:rPr>
              <a:t>4</a:t>
            </a:r>
            <a:r>
              <a:rPr lang="zh-CN" altLang="zh-CN" sz="2600" dirty="0">
                <a:latin typeface="Adobe 仿宋 Std R" pitchFamily="18" charset="-122"/>
                <a:ea typeface="Adobe 仿宋 Std R" pitchFamily="18" charset="-122"/>
              </a:rPr>
              <a:t>、为何</a:t>
            </a:r>
            <a:r>
              <a:rPr lang="en-US" altLang="zh-CN" sz="2600" dirty="0">
                <a:latin typeface="Adobe 仿宋 Std R" pitchFamily="18" charset="-122"/>
                <a:ea typeface="Adobe 仿宋 Std R" pitchFamily="18" charset="-122"/>
              </a:rPr>
              <a:t>20</a:t>
            </a:r>
            <a:r>
              <a:rPr lang="zh-CN" altLang="zh-CN" sz="2600" dirty="0">
                <a:latin typeface="Adobe 仿宋 Std R" pitchFamily="18" charset="-122"/>
                <a:ea typeface="Adobe 仿宋 Std R" pitchFamily="18" charset="-122"/>
              </a:rPr>
              <a:t>世纪以来中国对日民族主义久盛不衰？</a:t>
            </a:r>
            <a:endParaRPr lang="zh-CN" altLang="en-US" dirty="0">
              <a:latin typeface="Adobe 仿宋 Std R" pitchFamily="18" charset="-122"/>
              <a:ea typeface="Adobe 仿宋 Std R" pitchFamily="18" charset="-122"/>
            </a:endParaRPr>
          </a:p>
          <a:p>
            <a:pPr marL="0" indent="0">
              <a:buNone/>
            </a:pPr>
            <a:endParaRPr lang="zh-CN" altLang="en-US" dirty="0"/>
          </a:p>
          <a:p>
            <a:endParaRPr lang="zh-CN" altLang="en-US" dirty="0"/>
          </a:p>
          <a:p>
            <a:endParaRPr lang="zh-CN" altLang="en-US" dirty="0"/>
          </a:p>
        </p:txBody>
      </p:sp>
      <p:sp>
        <p:nvSpPr>
          <p:cNvPr id="7" name="文本占位符 6"/>
          <p:cNvSpPr>
            <a:spLocks noGrp="1"/>
          </p:cNvSpPr>
          <p:nvPr>
            <p:ph type="body" sz="half" idx="2"/>
          </p:nvPr>
        </p:nvSpPr>
        <p:spPr>
          <a:xfrm>
            <a:off x="532595" y="1772816"/>
            <a:ext cx="3391333" cy="5085184"/>
          </a:xfrm>
          <a:solidFill>
            <a:srgbClr val="00B050">
              <a:alpha val="79000"/>
            </a:srgbClr>
          </a:solidFill>
        </p:spPr>
        <p:txBody>
          <a:bodyPr>
            <a:normAutofit lnSpcReduction="10000"/>
          </a:bodyPr>
          <a:lstStyle/>
          <a:p>
            <a:r>
              <a:rPr lang="zh-CN" altLang="en-US" sz="2800" dirty="0" smtClean="0">
                <a:latin typeface="Adobe 黑体 Std R" pitchFamily="34" charset="-122"/>
                <a:ea typeface="Adobe 黑体 Std R" pitchFamily="34" charset="-122"/>
              </a:rPr>
              <a:t>王逸舟老师：</a:t>
            </a:r>
            <a:endParaRPr lang="en-US" altLang="zh-CN" sz="2800" dirty="0" smtClean="0">
              <a:latin typeface="Adobe 黑体 Std R" pitchFamily="34" charset="-122"/>
              <a:ea typeface="Adobe 黑体 Std R" pitchFamily="34" charset="-122"/>
            </a:endParaRPr>
          </a:p>
          <a:p>
            <a:r>
              <a:rPr lang="en-US" altLang="zh-CN" sz="2400" dirty="0" smtClean="0">
                <a:latin typeface="Adobe 仿宋 Std R" pitchFamily="18" charset="-122"/>
                <a:ea typeface="Adobe 仿宋 Std R" pitchFamily="18" charset="-122"/>
              </a:rPr>
              <a:t>1</a:t>
            </a:r>
            <a:r>
              <a:rPr lang="zh-CN" altLang="en-US" sz="2400" dirty="0" smtClean="0">
                <a:latin typeface="Adobe 仿宋 Std R" pitchFamily="18" charset="-122"/>
                <a:ea typeface="Adobe 仿宋 Std R" pitchFamily="18" charset="-122"/>
              </a:rPr>
              <a:t>，</a:t>
            </a:r>
            <a:r>
              <a:rPr lang="zh-CN" altLang="en-US" sz="2400" dirty="0">
                <a:latin typeface="Adobe 仿宋 Std R" pitchFamily="18" charset="-122"/>
                <a:ea typeface="Adobe 仿宋 Std R" pitchFamily="18" charset="-122"/>
              </a:rPr>
              <a:t>怎样定义中等强国，世界上不同的中等强国有什么特色？</a:t>
            </a:r>
          </a:p>
          <a:p>
            <a:r>
              <a:rPr lang="en-US" altLang="zh-CN" sz="2400" dirty="0" smtClean="0">
                <a:latin typeface="Adobe 仿宋 Std R" pitchFamily="18" charset="-122"/>
                <a:ea typeface="Adobe 仿宋 Std R" pitchFamily="18" charset="-122"/>
              </a:rPr>
              <a:t>2</a:t>
            </a:r>
            <a:r>
              <a:rPr lang="zh-CN" altLang="en-US" sz="2400" dirty="0" smtClean="0">
                <a:latin typeface="Adobe 仿宋 Std R" pitchFamily="18" charset="-122"/>
                <a:ea typeface="Adobe 仿宋 Std R" pitchFamily="18" charset="-122"/>
              </a:rPr>
              <a:t>，</a:t>
            </a:r>
            <a:r>
              <a:rPr lang="zh-CN" altLang="en-US" sz="2400" dirty="0">
                <a:latin typeface="Adobe 仿宋 Std R" pitchFamily="18" charset="-122"/>
                <a:ea typeface="Adobe 仿宋 Std R" pitchFamily="18" charset="-122"/>
              </a:rPr>
              <a:t>当今世界有哪些中立国家，各自的成因何在，有各自地区及全球事务中有什么倡议或贡献？</a:t>
            </a:r>
          </a:p>
          <a:p>
            <a:r>
              <a:rPr lang="en-US" altLang="zh-CN" sz="2400" dirty="0" smtClean="0">
                <a:latin typeface="Adobe 仿宋 Std R" pitchFamily="18" charset="-122"/>
                <a:ea typeface="Adobe 仿宋 Std R" pitchFamily="18" charset="-122"/>
              </a:rPr>
              <a:t>3</a:t>
            </a:r>
            <a:r>
              <a:rPr lang="zh-CN" altLang="en-US" sz="2400" dirty="0" smtClean="0">
                <a:latin typeface="Adobe 仿宋 Std R" pitchFamily="18" charset="-122"/>
                <a:ea typeface="Adobe 仿宋 Std R" pitchFamily="18" charset="-122"/>
              </a:rPr>
              <a:t>，</a:t>
            </a:r>
            <a:r>
              <a:rPr lang="zh-CN" altLang="en-US" sz="2400" dirty="0">
                <a:latin typeface="Adobe 仿宋 Std R" pitchFamily="18" charset="-122"/>
                <a:ea typeface="Adobe 仿宋 Std R" pitchFamily="18" charset="-122"/>
              </a:rPr>
              <a:t>五十年代中国国际政治和外交领域的教学及课程设置如何，存在什么样的结构与问题？</a:t>
            </a:r>
            <a:endParaRPr lang="zh-CN" altLang="en-US" dirty="0">
              <a:latin typeface="Adobe 仿宋 Std R" pitchFamily="18" charset="-122"/>
              <a:ea typeface="Adobe 仿宋 Std R" pitchFamily="18" charset="-122"/>
            </a:endParaRPr>
          </a:p>
          <a:p>
            <a:endParaRPr lang="zh-CN" altLang="en-US" dirty="0"/>
          </a:p>
        </p:txBody>
      </p:sp>
      <p:sp>
        <p:nvSpPr>
          <p:cNvPr id="2" name="TextBox 1"/>
          <p:cNvSpPr txBox="1"/>
          <p:nvPr/>
        </p:nvSpPr>
        <p:spPr>
          <a:xfrm>
            <a:off x="539552" y="653787"/>
            <a:ext cx="3342582" cy="830997"/>
          </a:xfrm>
          <a:prstGeom prst="rect">
            <a:avLst/>
          </a:prstGeom>
          <a:solidFill>
            <a:schemeClr val="accent4">
              <a:lumMod val="60000"/>
              <a:lumOff val="40000"/>
              <a:alpha val="50000"/>
            </a:schemeClr>
          </a:solidFill>
        </p:spPr>
        <p:txBody>
          <a:bodyPr wrap="none" rtlCol="0">
            <a:spAutoFit/>
          </a:bodyPr>
          <a:lstStyle/>
          <a:p>
            <a:r>
              <a:rPr lang="zh-CN" altLang="en-US" sz="2400" b="1" dirty="0">
                <a:solidFill>
                  <a:schemeClr val="accent4">
                    <a:lumMod val="75000"/>
                  </a:schemeClr>
                </a:solidFill>
                <a:latin typeface="造字工房尚黑 G0v1 常规体" pitchFamily="50" charset="-122"/>
                <a:ea typeface="造字工房尚黑 G0v1 常规体" pitchFamily="50" charset="-122"/>
              </a:rPr>
              <a:t>第二十一</a:t>
            </a:r>
            <a:r>
              <a:rPr lang="zh-CN" altLang="en-US" sz="2400" b="1" dirty="0" smtClean="0">
                <a:solidFill>
                  <a:schemeClr val="accent4">
                    <a:lumMod val="75000"/>
                  </a:schemeClr>
                </a:solidFill>
                <a:latin typeface="造字工房尚黑 G0v1 常规体" pitchFamily="50" charset="-122"/>
                <a:ea typeface="造字工房尚黑 G0v1 常规体" pitchFamily="50" charset="-122"/>
              </a:rPr>
              <a:t>届“挑战杯”</a:t>
            </a:r>
            <a:endParaRPr lang="en-US" altLang="zh-CN" sz="2400" b="1" dirty="0" smtClean="0">
              <a:solidFill>
                <a:schemeClr val="accent4">
                  <a:lumMod val="75000"/>
                </a:schemeClr>
              </a:solidFill>
              <a:latin typeface="造字工房尚黑 G0v1 常规体" pitchFamily="50" charset="-122"/>
              <a:ea typeface="造字工房尚黑 G0v1 常规体" pitchFamily="50" charset="-122"/>
            </a:endParaRPr>
          </a:p>
          <a:p>
            <a:r>
              <a:rPr lang="zh-CN" altLang="en-US" sz="2400" b="1" dirty="0" smtClean="0">
                <a:solidFill>
                  <a:schemeClr val="accent4">
                    <a:lumMod val="75000"/>
                  </a:schemeClr>
                </a:solidFill>
                <a:latin typeface="造字工房尚黑 G0v1 常规体" pitchFamily="50" charset="-122"/>
                <a:ea typeface="造字工房尚黑 G0v1 常规体" pitchFamily="50" charset="-122"/>
              </a:rPr>
              <a:t>参考课题</a:t>
            </a:r>
            <a:endParaRPr lang="zh-CN" altLang="en-US" sz="2400" b="1" dirty="0">
              <a:solidFill>
                <a:schemeClr val="accent4">
                  <a:lumMod val="75000"/>
                </a:schemeClr>
              </a:solidFill>
              <a:latin typeface="造字工房尚黑 G0v1 常规体" pitchFamily="50" charset="-122"/>
              <a:ea typeface="造字工房尚黑 G0v1 常规体" pitchFamily="50" charset="-122"/>
            </a:endParaRPr>
          </a:p>
        </p:txBody>
      </p:sp>
    </p:spTree>
    <p:extLst>
      <p:ext uri="{BB962C8B-B14F-4D97-AF65-F5344CB8AC3E}">
        <p14:creationId xmlns:p14="http://schemas.microsoft.com/office/powerpoint/2010/main" val="39226329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10000" t="25704" r="69677" b="30023"/>
          <a:stretch/>
        </p:blipFill>
        <p:spPr>
          <a:xfrm>
            <a:off x="-36512" y="-27384"/>
            <a:ext cx="1858297" cy="3023420"/>
          </a:xfrm>
          <a:prstGeom prst="rect">
            <a:avLst/>
          </a:prstGeom>
        </p:spPr>
      </p:pic>
      <p:sp>
        <p:nvSpPr>
          <p:cNvPr id="2" name="标题 1"/>
          <p:cNvSpPr>
            <a:spLocks noGrp="1"/>
          </p:cNvSpPr>
          <p:nvPr>
            <p:ph type="title"/>
          </p:nvPr>
        </p:nvSpPr>
        <p:spPr>
          <a:xfrm>
            <a:off x="722313" y="5091261"/>
            <a:ext cx="7772400" cy="1362075"/>
          </a:xfrm>
        </p:spPr>
        <p:txBody>
          <a:bodyPr/>
          <a:lstStyle/>
          <a:p>
            <a:r>
              <a:rPr lang="zh-CN" altLang="en-US" b="0" dirty="0" smtClean="0">
                <a:solidFill>
                  <a:schemeClr val="accent4">
                    <a:lumMod val="75000"/>
                  </a:schemeClr>
                </a:solidFill>
                <a:latin typeface="造字工房尚黑 G0v1 常规体" pitchFamily="50" charset="-122"/>
                <a:ea typeface="造字工房尚黑 G0v1 常规体" pitchFamily="50" charset="-122"/>
              </a:rPr>
              <a:t>谢  谢 </a:t>
            </a:r>
            <a:r>
              <a:rPr lang="en-US" altLang="zh-CN" b="0" dirty="0" smtClean="0">
                <a:solidFill>
                  <a:schemeClr val="accent4">
                    <a:lumMod val="75000"/>
                  </a:schemeClr>
                </a:solidFill>
                <a:latin typeface="造字工房尚黑 G0v1 常规体" pitchFamily="50" charset="-122"/>
                <a:ea typeface="造字工房尚黑 G0v1 常规体" pitchFamily="50" charset="-122"/>
              </a:rPr>
              <a:t>!</a:t>
            </a:r>
            <a:endParaRPr lang="zh-CN" altLang="en-US" b="0" dirty="0">
              <a:solidFill>
                <a:schemeClr val="accent4">
                  <a:lumMod val="75000"/>
                </a:schemeClr>
              </a:solidFill>
              <a:latin typeface="造字工房尚黑 G0v1 常规体" pitchFamily="50" charset="-122"/>
              <a:ea typeface="造字工房尚黑 G0v1 常规体" pitchFamily="50" charset="-122"/>
            </a:endParaRPr>
          </a:p>
        </p:txBody>
      </p:sp>
      <p:sp>
        <p:nvSpPr>
          <p:cNvPr id="3" name="文本占位符 2"/>
          <p:cNvSpPr>
            <a:spLocks noGrp="1"/>
          </p:cNvSpPr>
          <p:nvPr>
            <p:ph type="body" idx="1"/>
          </p:nvPr>
        </p:nvSpPr>
        <p:spPr>
          <a:xfrm>
            <a:off x="722313" y="2883148"/>
            <a:ext cx="7772400" cy="1697980"/>
          </a:xfrm>
        </p:spPr>
        <p:txBody>
          <a:bodyPr>
            <a:noAutofit/>
          </a:bodyPr>
          <a:lstStyle/>
          <a:p>
            <a:r>
              <a:rPr lang="zh-CN" altLang="en-US" sz="2800" dirty="0" smtClean="0">
                <a:solidFill>
                  <a:schemeClr val="bg2">
                    <a:lumMod val="50000"/>
                  </a:schemeClr>
                </a:solidFill>
                <a:latin typeface="Adobe 黑体 Std R" pitchFamily="34" charset="-122"/>
                <a:ea typeface="Adobe 黑体 Std R" pitchFamily="34" charset="-122"/>
              </a:rPr>
              <a:t>国关团委学术科创部 </a:t>
            </a:r>
            <a:r>
              <a:rPr lang="en-US" altLang="zh-CN" sz="2800" dirty="0" smtClean="0">
                <a:solidFill>
                  <a:schemeClr val="bg2">
                    <a:lumMod val="50000"/>
                  </a:schemeClr>
                </a:solidFill>
                <a:latin typeface="Adobe 黑体 Std R" pitchFamily="34" charset="-122"/>
                <a:ea typeface="Adobe 黑体 Std R" pitchFamily="34" charset="-122"/>
              </a:rPr>
              <a:t>· </a:t>
            </a:r>
            <a:r>
              <a:rPr lang="zh-CN" altLang="en-US" sz="2800" dirty="0" smtClean="0">
                <a:solidFill>
                  <a:schemeClr val="bg2">
                    <a:lumMod val="50000"/>
                  </a:schemeClr>
                </a:solidFill>
                <a:latin typeface="Adobe 黑体 Std R" pitchFamily="34" charset="-122"/>
                <a:ea typeface="Adobe 黑体 Std R" pitchFamily="34" charset="-122"/>
              </a:rPr>
              <a:t>联系</a:t>
            </a:r>
            <a:r>
              <a:rPr lang="zh-CN" altLang="en-US" sz="2800" dirty="0">
                <a:solidFill>
                  <a:schemeClr val="bg2">
                    <a:lumMod val="50000"/>
                  </a:schemeClr>
                </a:solidFill>
                <a:latin typeface="Adobe 黑体 Std R" pitchFamily="34" charset="-122"/>
                <a:ea typeface="Adobe 黑体 Std R" pitchFamily="34" charset="-122"/>
              </a:rPr>
              <a:t>方式</a:t>
            </a:r>
            <a:endParaRPr lang="en-US" altLang="zh-CN" sz="2800" dirty="0" smtClean="0">
              <a:solidFill>
                <a:schemeClr val="bg2">
                  <a:lumMod val="50000"/>
                </a:schemeClr>
              </a:solidFill>
              <a:latin typeface="Adobe 黑体 Std R" pitchFamily="34" charset="-122"/>
              <a:ea typeface="Adobe 黑体 Std R" pitchFamily="34" charset="-122"/>
            </a:endParaRPr>
          </a:p>
          <a:p>
            <a:r>
              <a:rPr lang="en-US" altLang="zh-CN" sz="2400" dirty="0" smtClean="0">
                <a:latin typeface="Adobe 黑体 Std R" pitchFamily="34" charset="-122"/>
                <a:ea typeface="Adobe 黑体 Std R" pitchFamily="34" charset="-122"/>
              </a:rPr>
              <a:t>E-mail:  ggxshkchb@126.com</a:t>
            </a:r>
          </a:p>
          <a:p>
            <a:r>
              <a:rPr lang="en-US" altLang="zh-CN" sz="2400" dirty="0" smtClean="0">
                <a:latin typeface="Adobe 黑体 Std R" pitchFamily="34" charset="-122"/>
                <a:ea typeface="Adobe 黑体 Std R" pitchFamily="34" charset="-122"/>
              </a:rPr>
              <a:t>Mob.: 	</a:t>
            </a:r>
          </a:p>
          <a:p>
            <a:r>
              <a:rPr lang="zh-CN" altLang="en-US" sz="2400" dirty="0" smtClean="0">
                <a:latin typeface="Adobe 黑体 Std R" pitchFamily="34" charset="-122"/>
                <a:ea typeface="Adobe 黑体 Std R" pitchFamily="34" charset="-122"/>
              </a:rPr>
              <a:t>杨黎泽</a:t>
            </a:r>
            <a:r>
              <a:rPr lang="en-US" altLang="zh-CN" sz="2400" dirty="0" smtClean="0">
                <a:latin typeface="Adobe 黑体 Std R" pitchFamily="34" charset="-122"/>
                <a:ea typeface="Adobe 黑体 Std R" pitchFamily="34" charset="-122"/>
              </a:rPr>
              <a:t>/ 15652790803</a:t>
            </a:r>
          </a:p>
          <a:p>
            <a:r>
              <a:rPr lang="zh-CN" altLang="en-US" sz="2400" dirty="0" smtClean="0">
                <a:latin typeface="Adobe 黑体 Std R" pitchFamily="34" charset="-122"/>
                <a:ea typeface="Adobe 黑体 Std R" pitchFamily="34" charset="-122"/>
              </a:rPr>
              <a:t>张     亮</a:t>
            </a:r>
            <a:r>
              <a:rPr lang="en-US" altLang="zh-CN" sz="2400" dirty="0" smtClean="0">
                <a:latin typeface="Adobe 黑体 Std R" pitchFamily="34" charset="-122"/>
                <a:ea typeface="Adobe 黑体 Std R" pitchFamily="34" charset="-122"/>
              </a:rPr>
              <a:t>/ 18800118238</a:t>
            </a:r>
            <a:endParaRPr lang="en-US" altLang="zh-CN" sz="1800" dirty="0" smtClean="0">
              <a:latin typeface="Adobe 黑体 Std R" pitchFamily="34" charset="-122"/>
              <a:ea typeface="Adobe 黑体 Std R" pitchFamily="34" charset="-122"/>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7321549" y="3867546"/>
            <a:ext cx="1858963" cy="301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6890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81000" y="609600"/>
            <a:ext cx="8610600" cy="3139321"/>
          </a:xfrm>
          <a:prstGeom prst="rect">
            <a:avLst/>
          </a:prstGeom>
        </p:spPr>
        <p:txBody>
          <a:bodyPr wrap="square">
            <a:spAutoFit/>
          </a:bodyPr>
          <a:lstStyle/>
          <a:p>
            <a:pPr algn="ctr">
              <a:lnSpc>
                <a:spcPct val="150000"/>
              </a:lnSpc>
            </a:pPr>
            <a:r>
              <a:rPr lang="zh-CN" altLang="en-US" sz="3600" dirty="0">
                <a:solidFill>
                  <a:schemeClr val="bg1"/>
                </a:solidFill>
                <a:latin typeface="华文行楷" pitchFamily="2" charset="-122"/>
                <a:ea typeface="华文行楷" pitchFamily="2" charset="-122"/>
              </a:rPr>
              <a:t> </a:t>
            </a:r>
            <a:r>
              <a:rPr lang="zh-CN" altLang="en-US" sz="4400" b="1" dirty="0">
                <a:solidFill>
                  <a:schemeClr val="bg1"/>
                </a:solidFill>
                <a:latin typeface="Adobe 楷体 Std R" panose="02020400000000000000" pitchFamily="18" charset="-122"/>
                <a:ea typeface="Adobe 楷体 Std R" panose="02020400000000000000" pitchFamily="18" charset="-122"/>
              </a:rPr>
              <a:t>北京大学第</a:t>
            </a:r>
            <a:r>
              <a:rPr lang="en-US" altLang="zh-CN" sz="4400" b="1" dirty="0">
                <a:solidFill>
                  <a:schemeClr val="bg1"/>
                </a:solidFill>
                <a:latin typeface="Adobe 楷体 Std R" panose="02020400000000000000" pitchFamily="18" charset="-122"/>
                <a:ea typeface="Adobe 楷体 Std R" panose="02020400000000000000" pitchFamily="18" charset="-122"/>
              </a:rPr>
              <a:t>22</a:t>
            </a:r>
            <a:r>
              <a:rPr lang="zh-CN" altLang="en-US" sz="4400" b="1" dirty="0">
                <a:solidFill>
                  <a:schemeClr val="bg1"/>
                </a:solidFill>
                <a:latin typeface="Adobe 楷体 Std R" panose="02020400000000000000" pitchFamily="18" charset="-122"/>
                <a:ea typeface="Adobe 楷体 Std R" panose="02020400000000000000" pitchFamily="18" charset="-122"/>
              </a:rPr>
              <a:t>届 </a:t>
            </a:r>
            <a:r>
              <a:rPr lang="zh-CN" altLang="en-US" sz="4400" b="1" dirty="0" smtClean="0">
                <a:solidFill>
                  <a:schemeClr val="bg1"/>
                </a:solidFill>
                <a:latin typeface="Adobe 楷体 Std R" panose="02020400000000000000" pitchFamily="18" charset="-122"/>
                <a:ea typeface="Adobe 楷体 Std R" panose="02020400000000000000" pitchFamily="18" charset="-122"/>
              </a:rPr>
              <a:t>“挑战杯”</a:t>
            </a:r>
            <a:endParaRPr lang="en-US" altLang="zh-CN" sz="4400" b="1" dirty="0" smtClean="0">
              <a:solidFill>
                <a:schemeClr val="bg1"/>
              </a:solidFill>
              <a:latin typeface="Adobe 楷体 Std R" panose="02020400000000000000" pitchFamily="18" charset="-122"/>
              <a:ea typeface="Adobe 楷体 Std R" panose="02020400000000000000" pitchFamily="18" charset="-122"/>
            </a:endParaRPr>
          </a:p>
          <a:p>
            <a:pPr algn="ctr">
              <a:lnSpc>
                <a:spcPct val="150000"/>
              </a:lnSpc>
            </a:pPr>
            <a:r>
              <a:rPr lang="zh-CN" altLang="en-US" sz="4400" b="1" dirty="0" smtClean="0">
                <a:solidFill>
                  <a:schemeClr val="bg1"/>
                </a:solidFill>
                <a:latin typeface="Adobe 楷体 Std R" panose="02020400000000000000" pitchFamily="18" charset="-122"/>
                <a:ea typeface="Adobe 楷体 Std R" panose="02020400000000000000" pitchFamily="18" charset="-122"/>
              </a:rPr>
              <a:t> 系列赛事</a:t>
            </a:r>
            <a:endParaRPr lang="en-US" altLang="zh-CN" sz="3600" b="1" dirty="0" smtClean="0">
              <a:solidFill>
                <a:schemeClr val="bg1"/>
              </a:solidFill>
              <a:latin typeface="Adobe 楷体 Std R" panose="02020400000000000000" pitchFamily="18" charset="-122"/>
              <a:ea typeface="Adobe 楷体 Std R" panose="02020400000000000000" pitchFamily="18" charset="-122"/>
            </a:endParaRPr>
          </a:p>
          <a:p>
            <a:pPr algn="ctr">
              <a:lnSpc>
                <a:spcPct val="150000"/>
              </a:lnSpc>
            </a:pPr>
            <a:r>
              <a:rPr lang="zh-CN" altLang="en-US" sz="4400" b="1" dirty="0" smtClean="0">
                <a:solidFill>
                  <a:schemeClr val="bg1"/>
                </a:solidFill>
                <a:latin typeface="Adobe 楷体 Std R" panose="02020400000000000000" pitchFamily="18" charset="-122"/>
                <a:ea typeface="Adobe 楷体 Std R" panose="02020400000000000000" pitchFamily="18" charset="-122"/>
              </a:rPr>
              <a:t> </a:t>
            </a:r>
            <a:r>
              <a:rPr lang="zh-CN" altLang="en-US" sz="4400" b="1" dirty="0">
                <a:solidFill>
                  <a:schemeClr val="bg1"/>
                </a:solidFill>
                <a:latin typeface="Adobe 楷体 Std R" panose="02020400000000000000" pitchFamily="18" charset="-122"/>
                <a:ea typeface="Adobe 楷体 Std R" panose="02020400000000000000" pitchFamily="18" charset="-122"/>
              </a:rPr>
              <a:t>国际关系学院</a:t>
            </a:r>
            <a:r>
              <a:rPr lang="zh-CN" altLang="en-US" sz="4400" b="1" dirty="0" smtClean="0">
                <a:solidFill>
                  <a:schemeClr val="bg1"/>
                </a:solidFill>
                <a:latin typeface="Adobe 楷体 Std R" panose="02020400000000000000" pitchFamily="18" charset="-122"/>
                <a:ea typeface="Adobe 楷体 Std R" panose="02020400000000000000" pitchFamily="18" charset="-122"/>
              </a:rPr>
              <a:t>宣讲会</a:t>
            </a:r>
            <a:endParaRPr lang="zh-CN" altLang="en-US" sz="3600" b="1" dirty="0">
              <a:latin typeface="Adobe 楷体 Std R" panose="02020400000000000000" pitchFamily="18" charset="-122"/>
              <a:ea typeface="Adobe 楷体 Std R" panose="02020400000000000000" pitchFamily="18" charset="-122"/>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98040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直接箭头连接符 53"/>
          <p:cNvCxnSpPr/>
          <p:nvPr/>
        </p:nvCxnSpPr>
        <p:spPr>
          <a:xfrm rot="5400000">
            <a:off x="-1213212" y="3891755"/>
            <a:ext cx="3889375" cy="1588"/>
          </a:xfrm>
          <a:prstGeom prst="straightConnector1">
            <a:avLst/>
          </a:prstGeom>
          <a:ln>
            <a:solidFill>
              <a:srgbClr val="FFC000"/>
            </a:solidFill>
            <a:tailEnd type="arrow"/>
          </a:ln>
        </p:spPr>
        <p:style>
          <a:lnRef idx="3">
            <a:schemeClr val="accent6"/>
          </a:lnRef>
          <a:fillRef idx="0">
            <a:schemeClr val="accent6"/>
          </a:fillRef>
          <a:effectRef idx="2">
            <a:schemeClr val="accent6"/>
          </a:effectRef>
          <a:fontRef idx="minor">
            <a:schemeClr val="tx1"/>
          </a:fontRef>
        </p:style>
      </p:cxnSp>
      <p:sp>
        <p:nvSpPr>
          <p:cNvPr id="3075" name="Text Box 3"/>
          <p:cNvSpPr txBox="1">
            <a:spLocks noChangeArrowheads="1"/>
          </p:cNvSpPr>
          <p:nvPr/>
        </p:nvSpPr>
        <p:spPr bwMode="auto">
          <a:xfrm>
            <a:off x="3043670" y="5467349"/>
            <a:ext cx="184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zh-CN">
              <a:solidFill>
                <a:srgbClr val="00B0F0"/>
              </a:solidFill>
            </a:endParaRPr>
          </a:p>
        </p:txBody>
      </p:sp>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grpSp>
        <p:nvGrpSpPr>
          <p:cNvPr id="3077" name="组合 58"/>
          <p:cNvGrpSpPr>
            <a:grpSpLocks/>
          </p:cNvGrpSpPr>
          <p:nvPr/>
        </p:nvGrpSpPr>
        <p:grpSpPr bwMode="auto">
          <a:xfrm>
            <a:off x="716395" y="2127249"/>
            <a:ext cx="5535612" cy="923925"/>
            <a:chOff x="714348" y="1998304"/>
            <a:chExt cx="5193326" cy="923330"/>
          </a:xfrm>
        </p:grpSpPr>
        <p:sp>
          <p:nvSpPr>
            <p:cNvPr id="60" name="圆角矩形 59"/>
            <p:cNvSpPr/>
            <p:nvPr/>
          </p:nvSpPr>
          <p:spPr>
            <a:xfrm>
              <a:off x="1676461" y="2245795"/>
              <a:ext cx="3642924" cy="428349"/>
            </a:xfrm>
            <a:prstGeom prst="roundRect">
              <a:avLst/>
            </a:prstGeom>
            <a:solidFill>
              <a:schemeClr val="bg1"/>
            </a:solidFill>
            <a:ln>
              <a:solidFill>
                <a:srgbClr val="FFC000"/>
              </a:solidFill>
              <a:prstDash val="sysDash"/>
            </a:ln>
          </p:spPr>
          <p:style>
            <a:lnRef idx="2">
              <a:schemeClr val="accent6"/>
            </a:lnRef>
            <a:fillRef idx="1">
              <a:schemeClr val="lt1"/>
            </a:fillRef>
            <a:effectRef idx="0">
              <a:schemeClr val="accent6"/>
            </a:effectRef>
            <a:fontRef idx="minor">
              <a:schemeClr val="dk1"/>
            </a:fontRef>
          </p:style>
          <p:txBody>
            <a:bodyPr anchor="ctr"/>
            <a:lstStyle/>
            <a:p>
              <a:pPr eaLnBrk="0" hangingPunct="0"/>
              <a:endParaRPr lang="en-US" altLang="zh-CN">
                <a:solidFill>
                  <a:srgbClr val="00B0F0"/>
                </a:solidFill>
                <a:ea typeface="宋体" charset="-122"/>
              </a:endParaRPr>
            </a:p>
          </p:txBody>
        </p:sp>
        <p:sp>
          <p:nvSpPr>
            <p:cNvPr id="3105" name="TextBox 60"/>
            <p:cNvSpPr txBox="1">
              <a:spLocks noChangeArrowheads="1"/>
            </p:cNvSpPr>
            <p:nvPr/>
          </p:nvSpPr>
          <p:spPr bwMode="auto">
            <a:xfrm>
              <a:off x="1673149" y="1998304"/>
              <a:ext cx="42345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GB" altLang="zh-CN" dirty="0">
                <a:solidFill>
                  <a:srgbClr val="00B0F0"/>
                </a:solidFill>
                <a:latin typeface="微软雅黑" pitchFamily="34" charset="-122"/>
                <a:ea typeface="微软雅黑" pitchFamily="34" charset="-122"/>
                <a:cs typeface="Arial" charset="0"/>
              </a:endParaRPr>
            </a:p>
            <a:p>
              <a:r>
                <a:rPr lang="zh-CN" altLang="en-GB" dirty="0">
                  <a:solidFill>
                    <a:srgbClr val="FFC000"/>
                  </a:solidFill>
                  <a:latin typeface="微软雅黑" pitchFamily="34" charset="-122"/>
                  <a:ea typeface="微软雅黑" pitchFamily="34" charset="-122"/>
                  <a:cs typeface="Arial" charset="0"/>
                </a:rPr>
                <a:t>“挑战杯”</a:t>
              </a:r>
              <a:r>
                <a:rPr lang="en-GB" altLang="zh-CN" dirty="0">
                  <a:solidFill>
                    <a:srgbClr val="FFC000"/>
                  </a:solidFill>
                  <a:latin typeface="微软雅黑" pitchFamily="34" charset="-122"/>
                  <a:ea typeface="微软雅黑" pitchFamily="34" charset="-122"/>
                  <a:cs typeface="Arial" charset="0"/>
                </a:rPr>
                <a:t>——</a:t>
              </a:r>
              <a:r>
                <a:rPr lang="zh-CN" altLang="en-GB" dirty="0">
                  <a:solidFill>
                    <a:srgbClr val="FFC000"/>
                  </a:solidFill>
                  <a:latin typeface="微软雅黑" pitchFamily="34" charset="-122"/>
                  <a:ea typeface="微软雅黑" pitchFamily="34" charset="-122"/>
                  <a:cs typeface="Arial" charset="0"/>
                </a:rPr>
                <a:t>五四青年科学奖竞赛</a:t>
              </a:r>
              <a:endParaRPr lang="zh-CN" altLang="en-US" dirty="0">
                <a:solidFill>
                  <a:srgbClr val="FFC000"/>
                </a:solidFill>
                <a:latin typeface="微软雅黑" pitchFamily="34" charset="-122"/>
                <a:ea typeface="微软雅黑" pitchFamily="34" charset="-122"/>
                <a:cs typeface="Arial" charset="0"/>
              </a:endParaRPr>
            </a:p>
            <a:p>
              <a:endParaRPr lang="en-US" altLang="zh-CN" dirty="0">
                <a:solidFill>
                  <a:srgbClr val="00B0F0"/>
                </a:solidFill>
                <a:latin typeface="微软雅黑" pitchFamily="34" charset="-122"/>
                <a:ea typeface="微软雅黑" pitchFamily="34" charset="-122"/>
                <a:cs typeface="Arial" charset="0"/>
              </a:endParaRPr>
            </a:p>
          </p:txBody>
        </p:sp>
        <p:cxnSp>
          <p:nvCxnSpPr>
            <p:cNvPr id="62" name="直接连接符 61"/>
            <p:cNvCxnSpPr/>
            <p:nvPr/>
          </p:nvCxnSpPr>
          <p:spPr>
            <a:xfrm>
              <a:off x="714348" y="2428239"/>
              <a:ext cx="1000836" cy="1587"/>
            </a:xfrm>
            <a:prstGeom prst="line">
              <a:avLst/>
            </a:prstGeom>
            <a:ln>
              <a:solidFill>
                <a:srgbClr val="FFC000"/>
              </a:solidFill>
              <a:prstDash val="sysDash"/>
            </a:ln>
          </p:spPr>
          <p:style>
            <a:lnRef idx="2">
              <a:schemeClr val="accent6"/>
            </a:lnRef>
            <a:fillRef idx="0">
              <a:schemeClr val="accent6"/>
            </a:fillRef>
            <a:effectRef idx="1">
              <a:schemeClr val="accent6"/>
            </a:effectRef>
            <a:fontRef idx="minor">
              <a:schemeClr val="tx1"/>
            </a:fontRef>
          </p:style>
        </p:cxnSp>
      </p:grpSp>
      <p:grpSp>
        <p:nvGrpSpPr>
          <p:cNvPr id="3078" name="组合 62"/>
          <p:cNvGrpSpPr>
            <a:grpSpLocks/>
          </p:cNvGrpSpPr>
          <p:nvPr/>
        </p:nvGrpSpPr>
        <p:grpSpPr bwMode="auto">
          <a:xfrm>
            <a:off x="716395" y="3289299"/>
            <a:ext cx="5300662" cy="1025525"/>
            <a:chOff x="714348" y="2046901"/>
            <a:chExt cx="5299751" cy="1026501"/>
          </a:xfrm>
        </p:grpSpPr>
        <p:sp>
          <p:nvSpPr>
            <p:cNvPr id="64" name="圆角矩形 63"/>
            <p:cNvSpPr/>
            <p:nvPr/>
          </p:nvSpPr>
          <p:spPr>
            <a:xfrm>
              <a:off x="1714301" y="2285253"/>
              <a:ext cx="3644274" cy="429033"/>
            </a:xfrm>
            <a:prstGeom prst="roundRect">
              <a:avLst/>
            </a:prstGeom>
            <a:noFill/>
            <a:ln>
              <a:solidFill>
                <a:srgbClr val="FFC000"/>
              </a:solidFill>
              <a:prstDash val="sysDash"/>
            </a:ln>
          </p:spPr>
          <p:style>
            <a:lnRef idx="2">
              <a:schemeClr val="accent6"/>
            </a:lnRef>
            <a:fillRef idx="1">
              <a:schemeClr val="lt1"/>
            </a:fillRef>
            <a:effectRef idx="0">
              <a:schemeClr val="accent6"/>
            </a:effectRef>
            <a:fontRef idx="minor">
              <a:schemeClr val="dk1"/>
            </a:fontRef>
          </p:style>
          <p:txBody>
            <a:bodyPr anchor="ctr"/>
            <a:lstStyle/>
            <a:p>
              <a:pPr algn="ctr" eaLnBrk="0" hangingPunct="0"/>
              <a:endParaRPr lang="en-US" altLang="zh-CN">
                <a:solidFill>
                  <a:srgbClr val="00B0F0"/>
                </a:solidFill>
                <a:ea typeface="宋体" charset="-122"/>
              </a:endParaRPr>
            </a:p>
          </p:txBody>
        </p:sp>
        <p:sp>
          <p:nvSpPr>
            <p:cNvPr id="3101" name="TextBox 64"/>
            <p:cNvSpPr txBox="1">
              <a:spLocks noChangeArrowheads="1"/>
            </p:cNvSpPr>
            <p:nvPr/>
          </p:nvSpPr>
          <p:spPr bwMode="auto">
            <a:xfrm>
              <a:off x="1779578" y="2046901"/>
              <a:ext cx="4234521" cy="646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GB" altLang="zh-CN" dirty="0">
                <a:solidFill>
                  <a:srgbClr val="FFC000"/>
                </a:solidFill>
                <a:latin typeface="微软雅黑" pitchFamily="34" charset="-122"/>
                <a:ea typeface="微软雅黑" pitchFamily="34" charset="-122"/>
                <a:cs typeface="Arial" charset="0"/>
              </a:endParaRPr>
            </a:p>
            <a:p>
              <a:r>
                <a:rPr lang="zh-CN" altLang="en-US" dirty="0">
                  <a:solidFill>
                    <a:srgbClr val="FFC000"/>
                  </a:solidFill>
                  <a:latin typeface="微软雅黑" pitchFamily="34" charset="-122"/>
                  <a:ea typeface="微软雅黑" pitchFamily="34" charset="-122"/>
                  <a:cs typeface="Arial" charset="0"/>
                </a:rPr>
                <a:t>跨学科学生课外学术科技作品</a:t>
              </a:r>
              <a:r>
                <a:rPr lang="zh-CN" altLang="en-US" dirty="0" smtClean="0">
                  <a:solidFill>
                    <a:srgbClr val="FFC000"/>
                  </a:solidFill>
                  <a:latin typeface="微软雅黑" pitchFamily="34" charset="-122"/>
                  <a:ea typeface="微软雅黑" pitchFamily="34" charset="-122"/>
                  <a:cs typeface="Arial" charset="0"/>
                </a:rPr>
                <a:t>竞赛 </a:t>
              </a:r>
              <a:endParaRPr lang="zh-CN" altLang="en-US" dirty="0">
                <a:solidFill>
                  <a:srgbClr val="FFC000"/>
                </a:solidFill>
                <a:latin typeface="微软雅黑" pitchFamily="34" charset="-122"/>
                <a:ea typeface="微软雅黑" pitchFamily="34" charset="-122"/>
                <a:cs typeface="Arial" charset="0"/>
              </a:endParaRPr>
            </a:p>
          </p:txBody>
        </p:sp>
        <p:cxnSp>
          <p:nvCxnSpPr>
            <p:cNvPr id="66" name="直接连接符 65"/>
            <p:cNvCxnSpPr/>
            <p:nvPr/>
          </p:nvCxnSpPr>
          <p:spPr>
            <a:xfrm>
              <a:off x="714348" y="2428264"/>
              <a:ext cx="999953" cy="1589"/>
            </a:xfrm>
            <a:prstGeom prst="line">
              <a:avLst/>
            </a:prstGeom>
            <a:ln>
              <a:solidFill>
                <a:srgbClr val="FFC000"/>
              </a:solidFill>
              <a:prstDash val="sysDash"/>
            </a:ln>
          </p:spPr>
          <p:style>
            <a:lnRef idx="2">
              <a:schemeClr val="accent6"/>
            </a:lnRef>
            <a:fillRef idx="0">
              <a:schemeClr val="accent6"/>
            </a:fillRef>
            <a:effectRef idx="1">
              <a:schemeClr val="accent6"/>
            </a:effectRef>
            <a:fontRef idx="minor">
              <a:schemeClr val="tx1"/>
            </a:fontRef>
          </p:style>
        </p:cxnSp>
        <p:cxnSp>
          <p:nvCxnSpPr>
            <p:cNvPr id="67" name="直接连接符 66"/>
            <p:cNvCxnSpPr/>
            <p:nvPr/>
          </p:nvCxnSpPr>
          <p:spPr>
            <a:xfrm>
              <a:off x="714348" y="3071812"/>
              <a:ext cx="999953" cy="1590"/>
            </a:xfrm>
            <a:prstGeom prst="line">
              <a:avLst/>
            </a:prstGeom>
            <a:ln>
              <a:solidFill>
                <a:srgbClr val="FFC000"/>
              </a:solidFill>
              <a:prstDash val="sysDash"/>
            </a:ln>
          </p:spPr>
          <p:style>
            <a:lnRef idx="2">
              <a:schemeClr val="accent6"/>
            </a:lnRef>
            <a:fillRef idx="0">
              <a:schemeClr val="accent6"/>
            </a:fillRef>
            <a:effectRef idx="1">
              <a:schemeClr val="accent6"/>
            </a:effectRef>
            <a:fontRef idx="minor">
              <a:schemeClr val="tx1"/>
            </a:fontRef>
          </p:style>
        </p:cxnSp>
      </p:grpSp>
      <p:grpSp>
        <p:nvGrpSpPr>
          <p:cNvPr id="3079" name="组合 67"/>
          <p:cNvGrpSpPr>
            <a:grpSpLocks/>
          </p:cNvGrpSpPr>
          <p:nvPr/>
        </p:nvGrpSpPr>
        <p:grpSpPr bwMode="auto">
          <a:xfrm>
            <a:off x="716395" y="4462461"/>
            <a:ext cx="4537075" cy="679450"/>
            <a:chOff x="714348" y="2034749"/>
            <a:chExt cx="4536895" cy="679875"/>
          </a:xfrm>
        </p:grpSpPr>
        <p:sp>
          <p:nvSpPr>
            <p:cNvPr id="69" name="圆角矩形 68"/>
            <p:cNvSpPr/>
            <p:nvPr/>
          </p:nvSpPr>
          <p:spPr>
            <a:xfrm>
              <a:off x="1728720" y="2285731"/>
              <a:ext cx="2714517" cy="428893"/>
            </a:xfrm>
            <a:prstGeom prst="roundRect">
              <a:avLst/>
            </a:prstGeom>
            <a:noFill/>
            <a:ln>
              <a:solidFill>
                <a:srgbClr val="F6B30A"/>
              </a:solidFill>
              <a:prstDash val="sysDash"/>
            </a:ln>
          </p:spPr>
          <p:style>
            <a:lnRef idx="2">
              <a:schemeClr val="accent6"/>
            </a:lnRef>
            <a:fillRef idx="1">
              <a:schemeClr val="lt1"/>
            </a:fillRef>
            <a:effectRef idx="0">
              <a:schemeClr val="accent6"/>
            </a:effectRef>
            <a:fontRef idx="minor">
              <a:schemeClr val="dk1"/>
            </a:fontRef>
          </p:style>
          <p:txBody>
            <a:bodyPr anchor="ctr"/>
            <a:lstStyle/>
            <a:p>
              <a:pPr algn="ctr" eaLnBrk="0" hangingPunct="0"/>
              <a:endParaRPr lang="en-US" altLang="zh-CN">
                <a:solidFill>
                  <a:srgbClr val="00B0F0"/>
                </a:solidFill>
                <a:ea typeface="宋体" charset="-122"/>
              </a:endParaRPr>
            </a:p>
          </p:txBody>
        </p:sp>
        <p:sp>
          <p:nvSpPr>
            <p:cNvPr id="3098" name="TextBox 69"/>
            <p:cNvSpPr txBox="1">
              <a:spLocks noChangeArrowheads="1"/>
            </p:cNvSpPr>
            <p:nvPr/>
          </p:nvSpPr>
          <p:spPr bwMode="auto">
            <a:xfrm>
              <a:off x="1016722" y="2034749"/>
              <a:ext cx="42345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GB" altLang="zh-CN">
                <a:solidFill>
                  <a:srgbClr val="00B0F0"/>
                </a:solidFill>
                <a:latin typeface="微软雅黑" pitchFamily="34" charset="-122"/>
                <a:ea typeface="微软雅黑" pitchFamily="34" charset="-122"/>
                <a:cs typeface="Arial" charset="0"/>
              </a:endParaRPr>
            </a:p>
            <a:p>
              <a:r>
                <a:rPr lang="zh-CN" altLang="en-US">
                  <a:solidFill>
                    <a:srgbClr val="F6B30A"/>
                  </a:solidFill>
                  <a:latin typeface="微软雅黑" pitchFamily="34" charset="-122"/>
                  <a:ea typeface="微软雅黑" pitchFamily="34" charset="-122"/>
                  <a:cs typeface="Arial" charset="0"/>
                </a:rPr>
                <a:t>           学生计算机应用设计大赛</a:t>
              </a:r>
            </a:p>
          </p:txBody>
        </p:sp>
        <p:cxnSp>
          <p:nvCxnSpPr>
            <p:cNvPr id="71" name="直接连接符 70"/>
            <p:cNvCxnSpPr/>
            <p:nvPr/>
          </p:nvCxnSpPr>
          <p:spPr>
            <a:xfrm>
              <a:off x="714348" y="2428695"/>
              <a:ext cx="1000085" cy="1589"/>
            </a:xfrm>
            <a:prstGeom prst="line">
              <a:avLst/>
            </a:prstGeom>
            <a:ln>
              <a:solidFill>
                <a:srgbClr val="F6B30A"/>
              </a:solidFill>
              <a:prstDash val="sysDash"/>
            </a:ln>
          </p:spPr>
          <p:style>
            <a:lnRef idx="2">
              <a:schemeClr val="accent6"/>
            </a:lnRef>
            <a:fillRef idx="0">
              <a:schemeClr val="accent6"/>
            </a:fillRef>
            <a:effectRef idx="1">
              <a:schemeClr val="accent6"/>
            </a:effectRef>
            <a:fontRef idx="minor">
              <a:schemeClr val="tx1"/>
            </a:fontRef>
          </p:style>
        </p:cxnSp>
      </p:grpSp>
      <p:grpSp>
        <p:nvGrpSpPr>
          <p:cNvPr id="3080" name="组合 71"/>
          <p:cNvGrpSpPr>
            <a:grpSpLocks/>
          </p:cNvGrpSpPr>
          <p:nvPr/>
        </p:nvGrpSpPr>
        <p:grpSpPr bwMode="auto">
          <a:xfrm>
            <a:off x="716395" y="5095874"/>
            <a:ext cx="5216525" cy="647700"/>
            <a:chOff x="714348" y="2096924"/>
            <a:chExt cx="5215815" cy="646331"/>
          </a:xfrm>
        </p:grpSpPr>
        <p:sp>
          <p:nvSpPr>
            <p:cNvPr id="73" name="圆角矩形 72"/>
            <p:cNvSpPr/>
            <p:nvPr/>
          </p:nvSpPr>
          <p:spPr>
            <a:xfrm>
              <a:off x="1728622" y="2285437"/>
              <a:ext cx="2714256" cy="429304"/>
            </a:xfrm>
            <a:prstGeom prst="roundRect">
              <a:avLst/>
            </a:prstGeom>
            <a:noFill/>
            <a:ln>
              <a:solidFill>
                <a:srgbClr val="FFC000"/>
              </a:solidFill>
              <a:prstDash val="sysDash"/>
            </a:ln>
          </p:spPr>
          <p:style>
            <a:lnRef idx="2">
              <a:schemeClr val="accent6"/>
            </a:lnRef>
            <a:fillRef idx="1">
              <a:schemeClr val="lt1"/>
            </a:fillRef>
            <a:effectRef idx="0">
              <a:schemeClr val="accent6"/>
            </a:effectRef>
            <a:fontRef idx="minor">
              <a:schemeClr val="dk1"/>
            </a:fontRef>
          </p:style>
          <p:txBody>
            <a:bodyPr anchor="ctr"/>
            <a:lstStyle/>
            <a:p>
              <a:pPr algn="ctr" eaLnBrk="0" hangingPunct="0"/>
              <a:endParaRPr lang="en-US" altLang="zh-CN">
                <a:solidFill>
                  <a:srgbClr val="00B0F0"/>
                </a:solidFill>
                <a:ea typeface="宋体" charset="-122"/>
              </a:endParaRPr>
            </a:p>
          </p:txBody>
        </p:sp>
        <p:sp>
          <p:nvSpPr>
            <p:cNvPr id="3095" name="TextBox 73"/>
            <p:cNvSpPr txBox="1">
              <a:spLocks noChangeArrowheads="1"/>
            </p:cNvSpPr>
            <p:nvPr/>
          </p:nvSpPr>
          <p:spPr bwMode="auto">
            <a:xfrm>
              <a:off x="1695642" y="2096924"/>
              <a:ext cx="42345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GB" altLang="zh-CN">
                <a:solidFill>
                  <a:srgbClr val="00B0F0"/>
                </a:solidFill>
                <a:latin typeface="微软雅黑" pitchFamily="34" charset="-122"/>
                <a:ea typeface="微软雅黑" pitchFamily="34" charset="-122"/>
                <a:cs typeface="Arial" charset="0"/>
              </a:endParaRPr>
            </a:p>
            <a:p>
              <a:r>
                <a:rPr lang="zh-CN" altLang="en-US">
                  <a:solidFill>
                    <a:srgbClr val="F6B30A"/>
                  </a:solidFill>
                  <a:latin typeface="微软雅黑" pitchFamily="34" charset="-122"/>
                  <a:ea typeface="微软雅黑" pitchFamily="34" charset="-122"/>
                  <a:cs typeface="Arial" charset="0"/>
                </a:rPr>
                <a:t>各类专项竞赛和学科竞赛</a:t>
              </a:r>
            </a:p>
          </p:txBody>
        </p:sp>
        <p:cxnSp>
          <p:nvCxnSpPr>
            <p:cNvPr id="75" name="直接连接符 74"/>
            <p:cNvCxnSpPr/>
            <p:nvPr/>
          </p:nvCxnSpPr>
          <p:spPr>
            <a:xfrm>
              <a:off x="714348" y="2429594"/>
              <a:ext cx="999989" cy="1584"/>
            </a:xfrm>
            <a:prstGeom prst="line">
              <a:avLst/>
            </a:prstGeom>
            <a:ln>
              <a:solidFill>
                <a:srgbClr val="F6B30A"/>
              </a:solidFill>
              <a:prstDash val="sysDash"/>
            </a:ln>
          </p:spPr>
          <p:style>
            <a:lnRef idx="2">
              <a:schemeClr val="accent6"/>
            </a:lnRef>
            <a:fillRef idx="0">
              <a:schemeClr val="accent6"/>
            </a:fillRef>
            <a:effectRef idx="1">
              <a:schemeClr val="accent6"/>
            </a:effectRef>
            <a:fontRef idx="minor">
              <a:schemeClr val="tx1"/>
            </a:fontRef>
          </p:style>
        </p:cxnSp>
      </p:grpSp>
      <p:grpSp>
        <p:nvGrpSpPr>
          <p:cNvPr id="3081" name="组合 75"/>
          <p:cNvGrpSpPr>
            <a:grpSpLocks/>
          </p:cNvGrpSpPr>
          <p:nvPr/>
        </p:nvGrpSpPr>
        <p:grpSpPr bwMode="auto">
          <a:xfrm>
            <a:off x="730682" y="2738436"/>
            <a:ext cx="5697538" cy="654050"/>
            <a:chOff x="714348" y="2059915"/>
            <a:chExt cx="5698123" cy="654709"/>
          </a:xfrm>
        </p:grpSpPr>
        <p:sp>
          <p:nvSpPr>
            <p:cNvPr id="77" name="圆角矩形 76"/>
            <p:cNvSpPr/>
            <p:nvPr/>
          </p:nvSpPr>
          <p:spPr>
            <a:xfrm>
              <a:off x="1727277" y="2285567"/>
              <a:ext cx="2714904" cy="429057"/>
            </a:xfrm>
            <a:prstGeom prst="roundRect">
              <a:avLst/>
            </a:prstGeom>
            <a:noFill/>
            <a:ln>
              <a:solidFill>
                <a:srgbClr val="FFC000"/>
              </a:solidFill>
              <a:prstDash val="sysDash"/>
            </a:ln>
          </p:spPr>
          <p:style>
            <a:lnRef idx="2">
              <a:schemeClr val="accent6"/>
            </a:lnRef>
            <a:fillRef idx="1">
              <a:schemeClr val="lt1"/>
            </a:fillRef>
            <a:effectRef idx="0">
              <a:schemeClr val="accent6"/>
            </a:effectRef>
            <a:fontRef idx="minor">
              <a:schemeClr val="dk1"/>
            </a:fontRef>
          </p:style>
          <p:txBody>
            <a:bodyPr anchor="ctr"/>
            <a:lstStyle/>
            <a:p>
              <a:pPr algn="ctr" eaLnBrk="0" hangingPunct="0"/>
              <a:endParaRPr lang="en-US" altLang="zh-CN">
                <a:solidFill>
                  <a:srgbClr val="00B0F0"/>
                </a:solidFill>
                <a:ea typeface="宋体" charset="-122"/>
              </a:endParaRPr>
            </a:p>
          </p:txBody>
        </p:sp>
        <p:sp>
          <p:nvSpPr>
            <p:cNvPr id="3092" name="TextBox 77"/>
            <p:cNvSpPr txBox="1">
              <a:spLocks noChangeArrowheads="1"/>
            </p:cNvSpPr>
            <p:nvPr/>
          </p:nvSpPr>
          <p:spPr bwMode="auto">
            <a:xfrm>
              <a:off x="2177950" y="2059915"/>
              <a:ext cx="42345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GB" altLang="zh-CN">
                <a:solidFill>
                  <a:srgbClr val="00B0F0"/>
                </a:solidFill>
                <a:latin typeface="微软雅黑" pitchFamily="34" charset="-122"/>
                <a:ea typeface="微软雅黑" pitchFamily="34" charset="-122"/>
                <a:cs typeface="Arial" charset="0"/>
              </a:endParaRPr>
            </a:p>
            <a:p>
              <a:r>
                <a:rPr lang="zh-CN" altLang="en-US">
                  <a:solidFill>
                    <a:srgbClr val="FFC000"/>
                  </a:solidFill>
                  <a:latin typeface="微软雅黑" pitchFamily="34" charset="-122"/>
                  <a:ea typeface="微软雅黑" pitchFamily="34" charset="-122"/>
                  <a:cs typeface="Arial" charset="0"/>
                </a:rPr>
                <a:t>特别贡献奖</a:t>
              </a:r>
            </a:p>
          </p:txBody>
        </p:sp>
        <p:cxnSp>
          <p:nvCxnSpPr>
            <p:cNvPr id="79" name="直接连接符 78"/>
            <p:cNvCxnSpPr/>
            <p:nvPr/>
          </p:nvCxnSpPr>
          <p:spPr>
            <a:xfrm>
              <a:off x="714348" y="2428586"/>
              <a:ext cx="1000228" cy="1590"/>
            </a:xfrm>
            <a:prstGeom prst="line">
              <a:avLst/>
            </a:prstGeom>
            <a:ln>
              <a:solidFill>
                <a:srgbClr val="FFC000"/>
              </a:solidFill>
              <a:prstDash val="sysDash"/>
            </a:ln>
          </p:spPr>
          <p:style>
            <a:lnRef idx="2">
              <a:schemeClr val="accent6"/>
            </a:lnRef>
            <a:fillRef idx="0">
              <a:schemeClr val="accent6"/>
            </a:fillRef>
            <a:effectRef idx="1">
              <a:schemeClr val="accent6"/>
            </a:effectRef>
            <a:fontRef idx="minor">
              <a:schemeClr val="tx1"/>
            </a:fontRef>
          </p:style>
        </p:cxnSp>
      </p:grpSp>
      <p:grpSp>
        <p:nvGrpSpPr>
          <p:cNvPr id="3083" name="组合 86"/>
          <p:cNvGrpSpPr>
            <a:grpSpLocks/>
          </p:cNvGrpSpPr>
          <p:nvPr/>
        </p:nvGrpSpPr>
        <p:grpSpPr bwMode="auto">
          <a:xfrm>
            <a:off x="0" y="1676401"/>
            <a:ext cx="4300415" cy="517703"/>
            <a:chOff x="253537" y="1877686"/>
            <a:chExt cx="4300574" cy="517926"/>
          </a:xfrm>
        </p:grpSpPr>
        <p:sp>
          <p:nvSpPr>
            <p:cNvPr id="88" name="圆角矩形 87"/>
            <p:cNvSpPr/>
            <p:nvPr/>
          </p:nvSpPr>
          <p:spPr>
            <a:xfrm>
              <a:off x="253537" y="1877686"/>
              <a:ext cx="4000528" cy="517926"/>
            </a:xfrm>
            <a:prstGeom prst="roundRect">
              <a:avLst/>
            </a:prstGeom>
            <a:solidFill>
              <a:srgbClr val="F6B30A"/>
            </a:solidFill>
          </p:spPr>
          <p:style>
            <a:lnRef idx="0">
              <a:schemeClr val="accent6"/>
            </a:lnRef>
            <a:fillRef idx="3">
              <a:schemeClr val="accent6"/>
            </a:fillRef>
            <a:effectRef idx="3">
              <a:schemeClr val="accent6"/>
            </a:effectRef>
            <a:fontRef idx="minor">
              <a:schemeClr val="lt1"/>
            </a:fontRef>
          </p:style>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zh-CN" altLang="en-GB" b="1" dirty="0" smtClean="0">
                <a:solidFill>
                  <a:schemeClr val="bg1"/>
                </a:solidFill>
                <a:latin typeface="微软雅黑" pitchFamily="34" charset="-122"/>
                <a:ea typeface="微软雅黑" pitchFamily="34" charset="-122"/>
                <a:cs typeface="Arial" charset="0"/>
              </a:endParaRPr>
            </a:p>
            <a:p>
              <a:pPr algn="ctr"/>
              <a:endParaRPr lang="en-US" altLang="zh-CN" dirty="0">
                <a:solidFill>
                  <a:srgbClr val="00B0F0"/>
                </a:solidFill>
                <a:ea typeface="宋体" charset="-122"/>
              </a:endParaRPr>
            </a:p>
          </p:txBody>
        </p:sp>
        <p:sp>
          <p:nvSpPr>
            <p:cNvPr id="3090" name="TextBox 88"/>
            <p:cNvSpPr txBox="1">
              <a:spLocks noChangeArrowheads="1"/>
            </p:cNvSpPr>
            <p:nvPr/>
          </p:nvSpPr>
          <p:spPr bwMode="auto">
            <a:xfrm>
              <a:off x="482145" y="1953918"/>
              <a:ext cx="4071966" cy="36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a:t>
              </a:r>
              <a:r>
                <a:rPr lang="zh-CN" altLang="en-US" b="1" dirty="0" smtClean="0">
                  <a:solidFill>
                    <a:schemeClr val="bg1"/>
                  </a:solidFill>
                  <a:latin typeface="微软雅黑" pitchFamily="34" charset="-122"/>
                  <a:ea typeface="微软雅黑" pitchFamily="34" charset="-122"/>
                  <a:cs typeface="Arial" charset="0"/>
                </a:rPr>
                <a:t>系</a:t>
              </a:r>
              <a:endParaRPr lang="en-US" altLang="zh-CN" dirty="0">
                <a:solidFill>
                  <a:srgbClr val="00B0F0"/>
                </a:solidFill>
                <a:ea typeface="微软雅黑" pitchFamily="34" charset="-122"/>
                <a:cs typeface="Arial" charset="0"/>
              </a:endParaRPr>
            </a:p>
          </p:txBody>
        </p:sp>
      </p:grpSp>
      <p:grpSp>
        <p:nvGrpSpPr>
          <p:cNvPr id="3084" name="组合 89"/>
          <p:cNvGrpSpPr>
            <a:grpSpLocks/>
          </p:cNvGrpSpPr>
          <p:nvPr/>
        </p:nvGrpSpPr>
        <p:grpSpPr bwMode="auto">
          <a:xfrm>
            <a:off x="1578407" y="3700461"/>
            <a:ext cx="5373688" cy="1085850"/>
            <a:chOff x="1581907" y="1906189"/>
            <a:chExt cx="4234521" cy="1084912"/>
          </a:xfrm>
        </p:grpSpPr>
        <p:sp>
          <p:nvSpPr>
            <p:cNvPr id="91" name="圆角矩形 90"/>
            <p:cNvSpPr/>
            <p:nvPr/>
          </p:nvSpPr>
          <p:spPr>
            <a:xfrm>
              <a:off x="1693243" y="2285274"/>
              <a:ext cx="3513964" cy="429840"/>
            </a:xfrm>
            <a:prstGeom prst="roundRect">
              <a:avLst/>
            </a:prstGeom>
            <a:noFill/>
            <a:ln>
              <a:solidFill>
                <a:srgbClr val="FFC000"/>
              </a:solidFill>
              <a:prstDash val="sysDash"/>
            </a:ln>
          </p:spPr>
          <p:style>
            <a:lnRef idx="2">
              <a:schemeClr val="accent6"/>
            </a:lnRef>
            <a:fillRef idx="1">
              <a:schemeClr val="lt1"/>
            </a:fillRef>
            <a:effectRef idx="0">
              <a:schemeClr val="accent6"/>
            </a:effectRef>
            <a:fontRef idx="minor">
              <a:schemeClr val="dk1"/>
            </a:fontRef>
          </p:style>
          <p:txBody>
            <a:bodyPr anchor="ctr"/>
            <a:lstStyle/>
            <a:p>
              <a:pPr algn="ctr" eaLnBrk="0" hangingPunct="0"/>
              <a:endParaRPr lang="en-US" altLang="zh-CN">
                <a:solidFill>
                  <a:srgbClr val="00B0F0"/>
                </a:solidFill>
                <a:ea typeface="宋体" charset="-122"/>
              </a:endParaRPr>
            </a:p>
          </p:txBody>
        </p:sp>
        <p:sp>
          <p:nvSpPr>
            <p:cNvPr id="92" name="TextBox 91"/>
            <p:cNvSpPr txBox="1"/>
            <p:nvPr/>
          </p:nvSpPr>
          <p:spPr>
            <a:xfrm>
              <a:off x="1581907" y="1906189"/>
              <a:ext cx="4234521" cy="1084912"/>
            </a:xfrm>
            <a:prstGeom prst="rect">
              <a:avLst/>
            </a:prstGeom>
            <a:noFill/>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endParaRPr lang="en-GB" altLang="zh-CN" dirty="0">
                <a:solidFill>
                  <a:srgbClr val="00B0F0"/>
                </a:solidFill>
                <a:latin typeface="微软雅黑" pitchFamily="34" charset="-122"/>
                <a:ea typeface="微软雅黑" pitchFamily="34" charset="-122"/>
                <a:cs typeface="Arial" charset="0"/>
              </a:endParaRPr>
            </a:p>
            <a:p>
              <a:pPr algn="ctr"/>
              <a:endParaRPr lang="zh-CN" altLang="en-GB" sz="1000" dirty="0">
                <a:solidFill>
                  <a:srgbClr val="00B0F0"/>
                </a:solidFill>
                <a:ea typeface="微软雅黑" pitchFamily="34" charset="-122"/>
                <a:cs typeface="Arial" charset="0"/>
              </a:endParaRPr>
            </a:p>
            <a:p>
              <a:r>
                <a:rPr lang="en-US" altLang="zh-CN" dirty="0">
                  <a:solidFill>
                    <a:srgbClr val="FFC000"/>
                  </a:solidFill>
                  <a:latin typeface="微软雅黑" pitchFamily="34" charset="-122"/>
                  <a:ea typeface="微软雅黑" pitchFamily="34" charset="-122"/>
                  <a:cs typeface="Arial" charset="0"/>
                </a:rPr>
                <a:t>   “</a:t>
              </a:r>
              <a:r>
                <a:rPr lang="zh-CN" altLang="en-US" dirty="0">
                  <a:solidFill>
                    <a:srgbClr val="FFC000"/>
                  </a:solidFill>
                  <a:latin typeface="微软雅黑" pitchFamily="34" charset="-122"/>
                  <a:ea typeface="微软雅黑" pitchFamily="34" charset="-122"/>
                  <a:cs typeface="Arial" charset="0"/>
                </a:rPr>
                <a:t>江泽涵杯”数学建模与计算机应用竞赛</a:t>
              </a:r>
            </a:p>
            <a:p>
              <a:endParaRPr lang="en-US" altLang="zh-CN" dirty="0">
                <a:solidFill>
                  <a:srgbClr val="00B0F0"/>
                </a:solidFill>
                <a:latin typeface="微软雅黑" pitchFamily="34" charset="-122"/>
                <a:ea typeface="微软雅黑" pitchFamily="34" charset="-122"/>
              </a:endParaRPr>
            </a:p>
          </p:txBody>
        </p:sp>
      </p:gr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4" name="组合 33"/>
          <p:cNvGrpSpPr/>
          <p:nvPr/>
        </p:nvGrpSpPr>
        <p:grpSpPr>
          <a:xfrm>
            <a:off x="-1116355" y="419969"/>
            <a:ext cx="6297453" cy="802610"/>
            <a:chOff x="-2787535" y="168999"/>
            <a:chExt cx="6297453" cy="802610"/>
          </a:xfrm>
        </p:grpSpPr>
        <p:sp>
          <p:nvSpPr>
            <p:cNvPr id="35" name="圆角矩形 34"/>
            <p:cNvSpPr/>
            <p:nvPr/>
          </p:nvSpPr>
          <p:spPr>
            <a:xfrm>
              <a:off x="-2787535" y="168999"/>
              <a:ext cx="6125214" cy="802610"/>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a:off x="-2681158" y="228600"/>
              <a:ext cx="6191076" cy="667396"/>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7" name="图片 36" descr="3.png"/>
          <p:cNvPicPr>
            <a:picLocks noChangeAspect="1"/>
          </p:cNvPicPr>
          <p:nvPr/>
        </p:nvPicPr>
        <p:blipFill>
          <a:blip r:embed="rId3" cstate="print"/>
          <a:srcRect l="55911" t="46764" r="20464" b="35421"/>
          <a:stretch>
            <a:fillRect/>
          </a:stretch>
        </p:blipFill>
        <p:spPr>
          <a:xfrm>
            <a:off x="681974" y="543564"/>
            <a:ext cx="1224136" cy="652873"/>
          </a:xfrm>
          <a:prstGeom prst="rect">
            <a:avLst/>
          </a:prstGeom>
        </p:spPr>
      </p:pic>
      <p:sp>
        <p:nvSpPr>
          <p:cNvPr id="38" name="Rectangle 2"/>
          <p:cNvSpPr txBox="1">
            <a:spLocks noChangeArrowheads="1"/>
          </p:cNvSpPr>
          <p:nvPr/>
        </p:nvSpPr>
        <p:spPr>
          <a:xfrm>
            <a:off x="11599" y="543564"/>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竞赛历史</a:t>
            </a:r>
          </a:p>
        </p:txBody>
      </p:sp>
      <p:sp>
        <p:nvSpPr>
          <p:cNvPr id="40" name="TextBox 39"/>
          <p:cNvSpPr txBox="1"/>
          <p:nvPr/>
        </p:nvSpPr>
        <p:spPr>
          <a:xfrm>
            <a:off x="609600" y="1219200"/>
            <a:ext cx="7467600" cy="369332"/>
          </a:xfrm>
          <a:prstGeom prst="rect">
            <a:avLst/>
          </a:prstGeom>
          <a:noFill/>
        </p:spPr>
        <p:txBody>
          <a:bodyPr wrap="square" rtlCol="0">
            <a:spAutoFit/>
          </a:bodyPr>
          <a:lstStyle/>
          <a:p>
            <a:r>
              <a:rPr lang="zh-CN" altLang="en-US" b="1" dirty="0" smtClean="0">
                <a:solidFill>
                  <a:srgbClr val="FFC000"/>
                </a:solidFill>
                <a:latin typeface="微软雅黑" pitchFamily="34" charset="-122"/>
                <a:ea typeface="微软雅黑" pitchFamily="34" charset="-122"/>
              </a:rPr>
              <a:t>起源：</a:t>
            </a:r>
            <a:r>
              <a:rPr lang="en-US" altLang="zh-CN" b="1" dirty="0" smtClean="0">
                <a:latin typeface="微软雅黑" pitchFamily="34" charset="-122"/>
                <a:ea typeface="微软雅黑" pitchFamily="34" charset="-122"/>
              </a:rPr>
              <a:t>1983</a:t>
            </a:r>
            <a:r>
              <a:rPr lang="zh-CN" altLang="en-US" b="1" dirty="0" smtClean="0">
                <a:latin typeface="微软雅黑" pitchFamily="34" charset="-122"/>
                <a:ea typeface="微软雅黑" pitchFamily="34" charset="-122"/>
              </a:rPr>
              <a:t>年       </a:t>
            </a:r>
            <a:r>
              <a:rPr lang="zh-CN" altLang="en-US" b="1" dirty="0" smtClean="0">
                <a:solidFill>
                  <a:srgbClr val="FFC000"/>
                </a:solidFill>
                <a:latin typeface="微软雅黑" pitchFamily="34" charset="-122"/>
                <a:ea typeface="微软雅黑" pitchFamily="34" charset="-122"/>
              </a:rPr>
              <a:t> 全国大赛：</a:t>
            </a:r>
            <a:r>
              <a:rPr lang="en-US" altLang="zh-CN" b="1" dirty="0" smtClean="0">
                <a:latin typeface="微软雅黑" pitchFamily="34" charset="-122"/>
                <a:ea typeface="微软雅黑" pitchFamily="34" charset="-122"/>
              </a:rPr>
              <a:t>1989</a:t>
            </a:r>
            <a:r>
              <a:rPr lang="zh-CN" altLang="en-US" b="1" dirty="0" smtClean="0">
                <a:latin typeface="微软雅黑" pitchFamily="34" charset="-122"/>
                <a:ea typeface="微软雅黑" pitchFamily="34" charset="-122"/>
              </a:rPr>
              <a:t>年         </a:t>
            </a:r>
            <a:r>
              <a:rPr lang="zh-CN" altLang="en-US" b="1" dirty="0" smtClean="0">
                <a:solidFill>
                  <a:srgbClr val="FFC000"/>
                </a:solidFill>
                <a:latin typeface="微软雅黑" pitchFamily="34" charset="-122"/>
                <a:ea typeface="微软雅黑" pitchFamily="34" charset="-122"/>
              </a:rPr>
              <a:t>北京大学：</a:t>
            </a:r>
            <a:r>
              <a:rPr lang="en-US" altLang="zh-CN" b="1" dirty="0" smtClean="0">
                <a:latin typeface="微软雅黑" pitchFamily="34" charset="-122"/>
                <a:ea typeface="微软雅黑" pitchFamily="34" charset="-122"/>
              </a:rPr>
              <a:t>1991</a:t>
            </a:r>
            <a:r>
              <a:rPr lang="zh-CN" altLang="en-US" b="1" dirty="0" smtClean="0">
                <a:latin typeface="微软雅黑" pitchFamily="34" charset="-122"/>
                <a:ea typeface="微软雅黑" pitchFamily="34" charset="-122"/>
              </a:rPr>
              <a:t>年</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val="2372140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9"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pic>
        <p:nvPicPr>
          <p:cNvPr id="10" name="图片 37" descr="图片4.png"/>
          <p:cNvPicPr>
            <a:picLocks noChangeAspect="1"/>
          </p:cNvPicPr>
          <p:nvPr/>
        </p:nvPicPr>
        <p:blipFill>
          <a:blip r:embed="rId4" cstate="print"/>
          <a:srcRect/>
          <a:stretch>
            <a:fillRect/>
          </a:stretch>
        </p:blipFill>
        <p:spPr bwMode="auto">
          <a:xfrm>
            <a:off x="1649991" y="836712"/>
            <a:ext cx="1754059" cy="1196752"/>
          </a:xfrm>
          <a:prstGeom prst="rect">
            <a:avLst/>
          </a:prstGeom>
          <a:noFill/>
          <a:ln w="9525">
            <a:noFill/>
            <a:miter lim="800000"/>
            <a:headEnd/>
            <a:tailEnd/>
          </a:ln>
        </p:spPr>
      </p:pic>
      <p:sp>
        <p:nvSpPr>
          <p:cNvPr id="11" name="圆角矩形 10"/>
          <p:cNvSpPr/>
          <p:nvPr/>
        </p:nvSpPr>
        <p:spPr>
          <a:xfrm>
            <a:off x="2853959" y="2486459"/>
            <a:ext cx="4451049" cy="1224136"/>
          </a:xfrm>
          <a:prstGeom prst="roundRect">
            <a:avLst/>
          </a:prstGeom>
          <a:solidFill>
            <a:srgbClr val="00B0F0"/>
          </a:solidFill>
          <a:ln w="25400" cap="flat" cmpd="sng" algn="ctr">
            <a:noFill/>
            <a:prstDash val="solid"/>
          </a:ln>
          <a:effectLst/>
        </p:spPr>
        <p:txBody>
          <a:bodyPr anchor="ctr"/>
          <a:lstStyle/>
          <a:p>
            <a:pPr latinLnBrk="1">
              <a:lnSpc>
                <a:spcPct val="120000"/>
              </a:lnSpc>
            </a:pPr>
            <a:r>
              <a:rPr lang="zh-CN" altLang="en-US" sz="2000" b="1" kern="0" dirty="0" smtClean="0">
                <a:solidFill>
                  <a:srgbClr val="FFFFFF"/>
                </a:solidFill>
                <a:latin typeface="微软雅黑" pitchFamily="34" charset="-122"/>
                <a:ea typeface="微软雅黑" pitchFamily="34" charset="-122"/>
                <a:cs typeface="Arial"/>
              </a:rPr>
              <a:t>跨学科学生课外学术科技作品竞赛 </a:t>
            </a:r>
          </a:p>
        </p:txBody>
      </p:sp>
      <p:sp>
        <p:nvSpPr>
          <p:cNvPr id="12" name="圆角矩形 11"/>
          <p:cNvSpPr/>
          <p:nvPr/>
        </p:nvSpPr>
        <p:spPr>
          <a:xfrm>
            <a:off x="251519" y="2159750"/>
            <a:ext cx="1570729" cy="1493948"/>
          </a:xfrm>
          <a:prstGeom prst="roundRect">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a:rPr>
              <a:t>赛事构成</a:t>
            </a:r>
            <a:endParaRPr kumimoji="0" lang="zh-CN" altLang="en-US" sz="2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a:endParaRPr>
          </a:p>
        </p:txBody>
      </p:sp>
      <p:sp>
        <p:nvSpPr>
          <p:cNvPr id="13" name="圆角矩形 12"/>
          <p:cNvSpPr/>
          <p:nvPr/>
        </p:nvSpPr>
        <p:spPr>
          <a:xfrm>
            <a:off x="4214903" y="797453"/>
            <a:ext cx="4752528" cy="1512168"/>
          </a:xfrm>
          <a:prstGeom prst="roundRect">
            <a:avLst/>
          </a:prstGeom>
          <a:solidFill>
            <a:srgbClr val="00B050"/>
          </a:solidFill>
          <a:ln w="25400" cap="flat" cmpd="sng" algn="ctr">
            <a:noFill/>
            <a:prstDash val="solid"/>
          </a:ln>
          <a:effectLst/>
        </p:spPr>
        <p:txBody>
          <a:bodyPr anchor="ctr"/>
          <a:lstStyle/>
          <a:p>
            <a:pPr lvl="0" latinLnBrk="1">
              <a:lnSpc>
                <a:spcPct val="120000"/>
              </a:lnSpc>
            </a:pPr>
            <a:r>
              <a:rPr lang="zh-CN" altLang="en-GB" sz="2000" b="1" kern="0" dirty="0" smtClean="0">
                <a:solidFill>
                  <a:srgbClr val="FFFFFF"/>
                </a:solidFill>
                <a:latin typeface="微软雅黑" pitchFamily="34" charset="-122"/>
                <a:ea typeface="微软雅黑" pitchFamily="34" charset="-122"/>
                <a:cs typeface="Arial"/>
              </a:rPr>
              <a:t>“挑战杯”</a:t>
            </a:r>
            <a:r>
              <a:rPr lang="en-US" altLang="zh-CN" sz="2000" b="1" kern="0" dirty="0" smtClean="0">
                <a:solidFill>
                  <a:srgbClr val="FFFFFF"/>
                </a:solidFill>
                <a:latin typeface="微软雅黑" pitchFamily="34" charset="-122"/>
                <a:ea typeface="微软雅黑" pitchFamily="34" charset="-122"/>
                <a:cs typeface="Arial"/>
              </a:rPr>
              <a:t>——</a:t>
            </a:r>
            <a:r>
              <a:rPr lang="zh-CN" altLang="en-GB" sz="2000" b="1" kern="0" dirty="0" smtClean="0">
                <a:solidFill>
                  <a:srgbClr val="FFFFFF"/>
                </a:solidFill>
                <a:latin typeface="微软雅黑" pitchFamily="34" charset="-122"/>
                <a:ea typeface="微软雅黑" pitchFamily="34" charset="-122"/>
                <a:cs typeface="Arial"/>
              </a:rPr>
              <a:t>五四青年科学奖竞赛</a:t>
            </a:r>
            <a:endParaRPr lang="zh-CN" altLang="en-US" sz="2000" b="1" kern="0" dirty="0" smtClean="0">
              <a:solidFill>
                <a:srgbClr val="FFFFFF"/>
              </a:solidFill>
              <a:latin typeface="微软雅黑" pitchFamily="34" charset="-122"/>
              <a:ea typeface="微软雅黑" pitchFamily="34" charset="-122"/>
              <a:cs typeface="Arial"/>
            </a:endParaRPr>
          </a:p>
        </p:txBody>
      </p:sp>
      <p:sp>
        <p:nvSpPr>
          <p:cNvPr id="14" name="TextBox 4"/>
          <p:cNvSpPr txBox="1">
            <a:spLocks noChangeArrowheads="1"/>
          </p:cNvSpPr>
          <p:nvPr/>
        </p:nvSpPr>
        <p:spPr bwMode="auto">
          <a:xfrm>
            <a:off x="0" y="5453181"/>
            <a:ext cx="9144000" cy="369332"/>
          </a:xfrm>
          <a:prstGeom prst="rect">
            <a:avLst/>
          </a:prstGeom>
          <a:noFill/>
          <a:ln w="9525">
            <a:noFill/>
            <a:miter lim="800000"/>
            <a:headEnd/>
            <a:tailEnd/>
          </a:ln>
        </p:spPr>
        <p:txBody>
          <a:bodyPr>
            <a:spAutoFit/>
          </a:bodyPr>
          <a:lstStyle/>
          <a:p>
            <a:pPr algn="ctr">
              <a:buFontTx/>
              <a:buNone/>
            </a:pPr>
            <a:r>
              <a:rPr lang="zh-CN" altLang="en-US" b="1" dirty="0">
                <a:solidFill>
                  <a:schemeClr val="bg1">
                    <a:lumMod val="50000"/>
                  </a:schemeClr>
                </a:solidFill>
                <a:latin typeface="微软雅黑" pitchFamily="34" charset="-122"/>
                <a:ea typeface="微软雅黑" pitchFamily="34" charset="-122"/>
              </a:rPr>
              <a:t>三项赛事相互独立，不可同时申报</a:t>
            </a:r>
            <a:endParaRPr lang="en-US" altLang="zh-CN" b="1" dirty="0">
              <a:solidFill>
                <a:schemeClr val="bg1">
                  <a:lumMod val="50000"/>
                </a:schemeClr>
              </a:solidFill>
              <a:latin typeface="微软雅黑" pitchFamily="34" charset="-122"/>
              <a:ea typeface="微软雅黑" pitchFamily="34" charset="-122"/>
            </a:endParaRPr>
          </a:p>
        </p:txBody>
      </p:sp>
      <p:grpSp>
        <p:nvGrpSpPr>
          <p:cNvPr id="15" name="Group 82"/>
          <p:cNvGrpSpPr>
            <a:grpSpLocks/>
          </p:cNvGrpSpPr>
          <p:nvPr/>
        </p:nvGrpSpPr>
        <p:grpSpPr bwMode="auto">
          <a:xfrm>
            <a:off x="1587498" y="5327336"/>
            <a:ext cx="898846" cy="1017737"/>
            <a:chOff x="1671" y="1171"/>
            <a:chExt cx="2321" cy="2628"/>
          </a:xfrm>
        </p:grpSpPr>
        <p:pic>
          <p:nvPicPr>
            <p:cNvPr id="16" name="Picture 27"/>
            <p:cNvPicPr>
              <a:picLocks noChangeAspect="1" noChangeArrowheads="1"/>
            </p:cNvPicPr>
            <p:nvPr/>
          </p:nvPicPr>
          <p:blipFill>
            <a:blip r:embed="rId5" cstate="print"/>
            <a:srcRect/>
            <a:stretch>
              <a:fillRect/>
            </a:stretch>
          </p:blipFill>
          <p:spPr bwMode="auto">
            <a:xfrm>
              <a:off x="1671" y="3199"/>
              <a:ext cx="2321" cy="600"/>
            </a:xfrm>
            <a:prstGeom prst="rect">
              <a:avLst/>
            </a:prstGeom>
            <a:noFill/>
            <a:ln w="9525">
              <a:noFill/>
              <a:miter lim="800000"/>
              <a:headEnd/>
              <a:tailEnd/>
            </a:ln>
          </p:spPr>
        </p:pic>
        <p:sp>
          <p:nvSpPr>
            <p:cNvPr id="17" name="Freeform 15"/>
            <p:cNvSpPr>
              <a:spLocks noChangeAspect="1"/>
            </p:cNvSpPr>
            <p:nvPr/>
          </p:nvSpPr>
          <p:spPr bwMode="auto">
            <a:xfrm>
              <a:off x="1700" y="1171"/>
              <a:ext cx="2292" cy="1980"/>
            </a:xfrm>
            <a:custGeom>
              <a:avLst/>
              <a:gdLst>
                <a:gd name="T0" fmla="*/ 46374 w 365"/>
                <a:gd name="T1" fmla="*/ 557852 h 316"/>
                <a:gd name="T2" fmla="*/ 15893 w 365"/>
                <a:gd name="T3" fmla="*/ 506773 h 316"/>
                <a:gd name="T4" fmla="*/ 293489 w 365"/>
                <a:gd name="T5" fmla="*/ 28190 h 316"/>
                <a:gd name="T6" fmla="*/ 356026 w 365"/>
                <a:gd name="T7" fmla="*/ 28190 h 316"/>
                <a:gd name="T8" fmla="*/ 633628 w 365"/>
                <a:gd name="T9" fmla="*/ 506773 h 316"/>
                <a:gd name="T10" fmla="*/ 603141 w 365"/>
                <a:gd name="T11" fmla="*/ 557852 h 316"/>
                <a:gd name="T12" fmla="*/ 46374 w 365"/>
                <a:gd name="T13" fmla="*/ 557852 h 316"/>
                <a:gd name="T14" fmla="*/ 0 60000 65536"/>
                <a:gd name="T15" fmla="*/ 0 60000 65536"/>
                <a:gd name="T16" fmla="*/ 0 60000 65536"/>
                <a:gd name="T17" fmla="*/ 0 60000 65536"/>
                <a:gd name="T18" fmla="*/ 0 60000 65536"/>
                <a:gd name="T19" fmla="*/ 0 60000 65536"/>
                <a:gd name="T20" fmla="*/ 0 60000 65536"/>
                <a:gd name="T21" fmla="*/ 0 w 365"/>
                <a:gd name="T22" fmla="*/ 0 h 316"/>
                <a:gd name="T23" fmla="*/ 365 w 365"/>
                <a:gd name="T24" fmla="*/ 316 h 3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 h="316">
                  <a:moveTo>
                    <a:pt x="26" y="316"/>
                  </a:moveTo>
                  <a:cubicBezTo>
                    <a:pt x="7" y="316"/>
                    <a:pt x="0" y="303"/>
                    <a:pt x="9" y="287"/>
                  </a:cubicBezTo>
                  <a:cubicBezTo>
                    <a:pt x="165" y="16"/>
                    <a:pt x="165" y="16"/>
                    <a:pt x="165" y="16"/>
                  </a:cubicBezTo>
                  <a:cubicBezTo>
                    <a:pt x="175" y="0"/>
                    <a:pt x="190" y="0"/>
                    <a:pt x="200" y="16"/>
                  </a:cubicBezTo>
                  <a:cubicBezTo>
                    <a:pt x="356" y="287"/>
                    <a:pt x="356" y="287"/>
                    <a:pt x="356" y="287"/>
                  </a:cubicBezTo>
                  <a:cubicBezTo>
                    <a:pt x="365" y="303"/>
                    <a:pt x="358" y="316"/>
                    <a:pt x="339" y="316"/>
                  </a:cubicBezTo>
                  <a:lnTo>
                    <a:pt x="26" y="316"/>
                  </a:lnTo>
                  <a:close/>
                </a:path>
              </a:pathLst>
            </a:custGeom>
            <a:solidFill>
              <a:srgbClr val="FFFFFF"/>
            </a:solidFill>
            <a:ln w="9525">
              <a:noFill/>
              <a:round/>
              <a:headEnd/>
              <a:tailEnd/>
            </a:ln>
          </p:spPr>
          <p:txBody>
            <a:bodyPr/>
            <a:lstStyle/>
            <a:p>
              <a:endParaRPr lang="en-US" altLang="zh-CN">
                <a:ea typeface="宋体" pitchFamily="2" charset="-122"/>
              </a:endParaRPr>
            </a:p>
          </p:txBody>
        </p:sp>
        <p:sp>
          <p:nvSpPr>
            <p:cNvPr id="18" name="Freeform 16"/>
            <p:cNvSpPr>
              <a:spLocks noChangeAspect="1"/>
            </p:cNvSpPr>
            <p:nvPr/>
          </p:nvSpPr>
          <p:spPr bwMode="auto">
            <a:xfrm>
              <a:off x="1700" y="1171"/>
              <a:ext cx="2292" cy="1980"/>
            </a:xfrm>
            <a:custGeom>
              <a:avLst/>
              <a:gdLst>
                <a:gd name="T0" fmla="*/ 46374 w 365"/>
                <a:gd name="T1" fmla="*/ 557852 h 316"/>
                <a:gd name="T2" fmla="*/ 15893 w 365"/>
                <a:gd name="T3" fmla="*/ 506773 h 316"/>
                <a:gd name="T4" fmla="*/ 293489 w 365"/>
                <a:gd name="T5" fmla="*/ 28190 h 316"/>
                <a:gd name="T6" fmla="*/ 356026 w 365"/>
                <a:gd name="T7" fmla="*/ 28190 h 316"/>
                <a:gd name="T8" fmla="*/ 633628 w 365"/>
                <a:gd name="T9" fmla="*/ 506773 h 316"/>
                <a:gd name="T10" fmla="*/ 603141 w 365"/>
                <a:gd name="T11" fmla="*/ 557852 h 316"/>
                <a:gd name="T12" fmla="*/ 46374 w 365"/>
                <a:gd name="T13" fmla="*/ 557852 h 316"/>
                <a:gd name="T14" fmla="*/ 0 60000 65536"/>
                <a:gd name="T15" fmla="*/ 0 60000 65536"/>
                <a:gd name="T16" fmla="*/ 0 60000 65536"/>
                <a:gd name="T17" fmla="*/ 0 60000 65536"/>
                <a:gd name="T18" fmla="*/ 0 60000 65536"/>
                <a:gd name="T19" fmla="*/ 0 60000 65536"/>
                <a:gd name="T20" fmla="*/ 0 60000 65536"/>
                <a:gd name="T21" fmla="*/ 0 w 365"/>
                <a:gd name="T22" fmla="*/ 0 h 316"/>
                <a:gd name="T23" fmla="*/ 365 w 365"/>
                <a:gd name="T24" fmla="*/ 316 h 3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5" h="316">
                  <a:moveTo>
                    <a:pt x="26" y="316"/>
                  </a:moveTo>
                  <a:cubicBezTo>
                    <a:pt x="7" y="316"/>
                    <a:pt x="0" y="303"/>
                    <a:pt x="9" y="287"/>
                  </a:cubicBezTo>
                  <a:cubicBezTo>
                    <a:pt x="165" y="16"/>
                    <a:pt x="165" y="16"/>
                    <a:pt x="165" y="16"/>
                  </a:cubicBezTo>
                  <a:cubicBezTo>
                    <a:pt x="175" y="0"/>
                    <a:pt x="190" y="0"/>
                    <a:pt x="200" y="16"/>
                  </a:cubicBezTo>
                  <a:cubicBezTo>
                    <a:pt x="356" y="287"/>
                    <a:pt x="356" y="287"/>
                    <a:pt x="356" y="287"/>
                  </a:cubicBezTo>
                  <a:cubicBezTo>
                    <a:pt x="365" y="303"/>
                    <a:pt x="358" y="316"/>
                    <a:pt x="339" y="316"/>
                  </a:cubicBezTo>
                  <a:lnTo>
                    <a:pt x="26" y="316"/>
                  </a:lnTo>
                  <a:close/>
                </a:path>
              </a:pathLst>
            </a:custGeom>
            <a:gradFill rotWithShape="1">
              <a:gsLst>
                <a:gs pos="0">
                  <a:srgbClr val="860000"/>
                </a:gs>
                <a:gs pos="100000">
                  <a:srgbClr val="D60000"/>
                </a:gs>
              </a:gsLst>
              <a:lin ang="5400000" scaled="1"/>
            </a:gradFill>
            <a:ln w="9525">
              <a:solidFill>
                <a:srgbClr val="C0C0C0"/>
              </a:solidFill>
              <a:miter lim="800000"/>
              <a:headEnd/>
              <a:tailEnd/>
            </a:ln>
          </p:spPr>
          <p:txBody>
            <a:bodyPr/>
            <a:lstStyle/>
            <a:p>
              <a:endParaRPr lang="en-US" altLang="zh-CN">
                <a:ea typeface="宋体" pitchFamily="2" charset="-122"/>
              </a:endParaRPr>
            </a:p>
          </p:txBody>
        </p:sp>
        <p:sp>
          <p:nvSpPr>
            <p:cNvPr id="19" name="Freeform 17"/>
            <p:cNvSpPr>
              <a:spLocks noChangeAspect="1"/>
            </p:cNvSpPr>
            <p:nvPr/>
          </p:nvSpPr>
          <p:spPr bwMode="auto">
            <a:xfrm>
              <a:off x="1950" y="1439"/>
              <a:ext cx="1789" cy="1555"/>
            </a:xfrm>
            <a:custGeom>
              <a:avLst/>
              <a:gdLst>
                <a:gd name="T0" fmla="*/ 14306 w 285"/>
                <a:gd name="T1" fmla="*/ 438949 h 248"/>
                <a:gd name="T2" fmla="*/ 5279 w 285"/>
                <a:gd name="T3" fmla="*/ 421261 h 248"/>
                <a:gd name="T4" fmla="*/ 243473 w 285"/>
                <a:gd name="T5" fmla="*/ 8966 h 248"/>
                <a:gd name="T6" fmla="*/ 263014 w 285"/>
                <a:gd name="T7" fmla="*/ 8966 h 248"/>
                <a:gd name="T8" fmla="*/ 501209 w 285"/>
                <a:gd name="T9" fmla="*/ 421261 h 248"/>
                <a:gd name="T10" fmla="*/ 492182 w 285"/>
                <a:gd name="T11" fmla="*/ 438949 h 248"/>
                <a:gd name="T12" fmla="*/ 14306 w 285"/>
                <a:gd name="T13" fmla="*/ 438949 h 248"/>
                <a:gd name="T14" fmla="*/ 0 60000 65536"/>
                <a:gd name="T15" fmla="*/ 0 60000 65536"/>
                <a:gd name="T16" fmla="*/ 0 60000 65536"/>
                <a:gd name="T17" fmla="*/ 0 60000 65536"/>
                <a:gd name="T18" fmla="*/ 0 60000 65536"/>
                <a:gd name="T19" fmla="*/ 0 60000 65536"/>
                <a:gd name="T20" fmla="*/ 0 60000 65536"/>
                <a:gd name="T21" fmla="*/ 0 w 285"/>
                <a:gd name="T22" fmla="*/ 0 h 248"/>
                <a:gd name="T23" fmla="*/ 285 w 285"/>
                <a:gd name="T24" fmla="*/ 248 h 2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5" h="248">
                  <a:moveTo>
                    <a:pt x="8" y="248"/>
                  </a:moveTo>
                  <a:cubicBezTo>
                    <a:pt x="2" y="248"/>
                    <a:pt x="0" y="243"/>
                    <a:pt x="3" y="238"/>
                  </a:cubicBezTo>
                  <a:cubicBezTo>
                    <a:pt x="137" y="5"/>
                    <a:pt x="137" y="5"/>
                    <a:pt x="137" y="5"/>
                  </a:cubicBezTo>
                  <a:cubicBezTo>
                    <a:pt x="140" y="0"/>
                    <a:pt x="145" y="0"/>
                    <a:pt x="148" y="5"/>
                  </a:cubicBezTo>
                  <a:cubicBezTo>
                    <a:pt x="282" y="238"/>
                    <a:pt x="282" y="238"/>
                    <a:pt x="282" y="238"/>
                  </a:cubicBezTo>
                  <a:cubicBezTo>
                    <a:pt x="285" y="243"/>
                    <a:pt x="283" y="248"/>
                    <a:pt x="277" y="248"/>
                  </a:cubicBezTo>
                  <a:lnTo>
                    <a:pt x="8" y="248"/>
                  </a:lnTo>
                  <a:close/>
                </a:path>
              </a:pathLst>
            </a:custGeom>
            <a:solidFill>
              <a:srgbClr val="FFFFFF"/>
            </a:solidFill>
            <a:ln w="9525">
              <a:noFill/>
              <a:round/>
              <a:headEnd/>
              <a:tailEnd/>
            </a:ln>
          </p:spPr>
          <p:txBody>
            <a:bodyPr/>
            <a:lstStyle/>
            <a:p>
              <a:endParaRPr lang="en-US" altLang="zh-CN">
                <a:ea typeface="宋体" pitchFamily="2" charset="-122"/>
              </a:endParaRPr>
            </a:p>
          </p:txBody>
        </p:sp>
        <p:sp>
          <p:nvSpPr>
            <p:cNvPr id="20" name="Freeform 18"/>
            <p:cNvSpPr>
              <a:spLocks noChangeAspect="1"/>
            </p:cNvSpPr>
            <p:nvPr/>
          </p:nvSpPr>
          <p:spPr bwMode="auto">
            <a:xfrm>
              <a:off x="1950" y="1441"/>
              <a:ext cx="1789" cy="1555"/>
            </a:xfrm>
            <a:custGeom>
              <a:avLst/>
              <a:gdLst/>
              <a:ahLst/>
              <a:cxnLst>
                <a:cxn ang="0">
                  <a:pos x="8" y="248"/>
                </a:cxn>
                <a:cxn ang="0">
                  <a:pos x="3" y="238"/>
                </a:cxn>
                <a:cxn ang="0">
                  <a:pos x="137" y="5"/>
                </a:cxn>
                <a:cxn ang="0">
                  <a:pos x="148" y="5"/>
                </a:cxn>
                <a:cxn ang="0">
                  <a:pos x="282" y="238"/>
                </a:cxn>
                <a:cxn ang="0">
                  <a:pos x="277" y="248"/>
                </a:cxn>
                <a:cxn ang="0">
                  <a:pos x="8" y="248"/>
                </a:cxn>
              </a:cxnLst>
              <a:rect l="0" t="0" r="r" b="b"/>
              <a:pathLst>
                <a:path w="285" h="248">
                  <a:moveTo>
                    <a:pt x="8" y="248"/>
                  </a:moveTo>
                  <a:cubicBezTo>
                    <a:pt x="2" y="248"/>
                    <a:pt x="0" y="243"/>
                    <a:pt x="3" y="238"/>
                  </a:cubicBezTo>
                  <a:cubicBezTo>
                    <a:pt x="137" y="5"/>
                    <a:pt x="137" y="5"/>
                    <a:pt x="137" y="5"/>
                  </a:cubicBezTo>
                  <a:cubicBezTo>
                    <a:pt x="140" y="0"/>
                    <a:pt x="145" y="0"/>
                    <a:pt x="148" y="5"/>
                  </a:cubicBezTo>
                  <a:cubicBezTo>
                    <a:pt x="282" y="238"/>
                    <a:pt x="282" y="238"/>
                    <a:pt x="282" y="238"/>
                  </a:cubicBezTo>
                  <a:cubicBezTo>
                    <a:pt x="285" y="243"/>
                    <a:pt x="283" y="248"/>
                    <a:pt x="277" y="248"/>
                  </a:cubicBezTo>
                  <a:lnTo>
                    <a:pt x="8" y="248"/>
                  </a:lnTo>
                  <a:close/>
                </a:path>
              </a:pathLst>
            </a:custGeom>
            <a:gradFill rotWithShape="1">
              <a:gsLst>
                <a:gs pos="0">
                  <a:schemeClr val="bg1">
                    <a:gamma/>
                    <a:shade val="76863"/>
                    <a:invGamma/>
                  </a:schemeClr>
                </a:gs>
                <a:gs pos="50000">
                  <a:schemeClr val="bg1"/>
                </a:gs>
                <a:gs pos="100000">
                  <a:schemeClr val="bg1">
                    <a:gamma/>
                    <a:shade val="76863"/>
                    <a:invGamma/>
                  </a:schemeClr>
                </a:gs>
              </a:gsLst>
              <a:lin ang="5400000" scaled="1"/>
            </a:gradFill>
            <a:ln w="9525">
              <a:solidFill>
                <a:srgbClr val="C0C0C0"/>
              </a:solidFill>
              <a:miter lim="800000"/>
              <a:headEnd/>
              <a:tailEnd/>
            </a:ln>
          </p:spPr>
          <p:txBody>
            <a:bodyPr/>
            <a:lstStyle/>
            <a:p>
              <a:pPr>
                <a:defRPr/>
              </a:pPr>
              <a:endParaRPr lang="zh-CN" noProof="1">
                <a:latin typeface="Arial" pitchFamily="34" charset="0"/>
                <a:cs typeface="Arial" pitchFamily="34" charset="0"/>
              </a:endParaRPr>
            </a:p>
          </p:txBody>
        </p:sp>
        <p:sp>
          <p:nvSpPr>
            <p:cNvPr id="21" name="Freeform 19"/>
            <p:cNvSpPr>
              <a:spLocks noChangeAspect="1"/>
            </p:cNvSpPr>
            <p:nvPr/>
          </p:nvSpPr>
          <p:spPr bwMode="auto">
            <a:xfrm>
              <a:off x="2728" y="1736"/>
              <a:ext cx="234" cy="784"/>
            </a:xfrm>
            <a:custGeom>
              <a:avLst/>
              <a:gdLst>
                <a:gd name="T0" fmla="*/ 4 w 720"/>
                <a:gd name="T1" fmla="*/ 0 h 2437"/>
                <a:gd name="T2" fmla="*/ 8 w 720"/>
                <a:gd name="T3" fmla="*/ 1 h 2437"/>
                <a:gd name="T4" fmla="*/ 9 w 720"/>
                <a:gd name="T5" fmla="*/ 5 h 2437"/>
                <a:gd name="T6" fmla="*/ 7 w 720"/>
                <a:gd name="T7" fmla="*/ 29 h 2437"/>
                <a:gd name="T8" fmla="*/ 5 w 720"/>
                <a:gd name="T9" fmla="*/ 30 h 2437"/>
                <a:gd name="T10" fmla="*/ 4 w 720"/>
                <a:gd name="T11" fmla="*/ 30 h 2437"/>
                <a:gd name="T12" fmla="*/ 2 w 720"/>
                <a:gd name="T13" fmla="*/ 29 h 2437"/>
                <a:gd name="T14" fmla="*/ 0 w 720"/>
                <a:gd name="T15" fmla="*/ 5 h 2437"/>
                <a:gd name="T16" fmla="*/ 1 w 720"/>
                <a:gd name="T17" fmla="*/ 1 h 2437"/>
                <a:gd name="T18" fmla="*/ 5 w 720"/>
                <a:gd name="T19" fmla="*/ 0 h 24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20"/>
                <a:gd name="T31" fmla="*/ 0 h 2437"/>
                <a:gd name="T32" fmla="*/ 720 w 720"/>
                <a:gd name="T33" fmla="*/ 2437 h 24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20" h="2437">
                  <a:moveTo>
                    <a:pt x="339" y="0"/>
                  </a:moveTo>
                  <a:cubicBezTo>
                    <a:pt x="445" y="0"/>
                    <a:pt x="551" y="42"/>
                    <a:pt x="614" y="106"/>
                  </a:cubicBezTo>
                  <a:cubicBezTo>
                    <a:pt x="678" y="191"/>
                    <a:pt x="720" y="297"/>
                    <a:pt x="720" y="424"/>
                  </a:cubicBezTo>
                  <a:cubicBezTo>
                    <a:pt x="710" y="795"/>
                    <a:pt x="607" y="1996"/>
                    <a:pt x="551" y="2331"/>
                  </a:cubicBezTo>
                  <a:cubicBezTo>
                    <a:pt x="508" y="2416"/>
                    <a:pt x="445" y="2437"/>
                    <a:pt x="381" y="2437"/>
                  </a:cubicBezTo>
                  <a:cubicBezTo>
                    <a:pt x="339" y="2437"/>
                    <a:pt x="339" y="2437"/>
                    <a:pt x="339" y="2437"/>
                  </a:cubicBezTo>
                  <a:cubicBezTo>
                    <a:pt x="254" y="2437"/>
                    <a:pt x="212" y="2418"/>
                    <a:pt x="169" y="2331"/>
                  </a:cubicBezTo>
                  <a:cubicBezTo>
                    <a:pt x="113" y="1996"/>
                    <a:pt x="10" y="795"/>
                    <a:pt x="0" y="424"/>
                  </a:cubicBezTo>
                  <a:cubicBezTo>
                    <a:pt x="0" y="297"/>
                    <a:pt x="42" y="191"/>
                    <a:pt x="106" y="106"/>
                  </a:cubicBezTo>
                  <a:cubicBezTo>
                    <a:pt x="169" y="42"/>
                    <a:pt x="254" y="0"/>
                    <a:pt x="360" y="0"/>
                  </a:cubicBezTo>
                </a:path>
              </a:pathLst>
            </a:custGeom>
            <a:solidFill>
              <a:srgbClr val="000000"/>
            </a:solidFill>
            <a:ln w="9525">
              <a:noFill/>
              <a:round/>
              <a:headEnd/>
              <a:tailEnd/>
            </a:ln>
          </p:spPr>
          <p:txBody>
            <a:bodyPr/>
            <a:lstStyle/>
            <a:p>
              <a:endParaRPr lang="en-US" altLang="zh-CN">
                <a:ea typeface="宋体" pitchFamily="2" charset="-122"/>
              </a:endParaRPr>
            </a:p>
          </p:txBody>
        </p:sp>
        <p:pic>
          <p:nvPicPr>
            <p:cNvPr id="22" name="Picture 20"/>
            <p:cNvPicPr>
              <a:picLocks noChangeAspect="1" noChangeArrowheads="1"/>
            </p:cNvPicPr>
            <p:nvPr/>
          </p:nvPicPr>
          <p:blipFill>
            <a:blip r:embed="rId6" cstate="print"/>
            <a:srcRect/>
            <a:stretch>
              <a:fillRect/>
            </a:stretch>
          </p:blipFill>
          <p:spPr bwMode="auto">
            <a:xfrm>
              <a:off x="2037" y="1203"/>
              <a:ext cx="1298" cy="1330"/>
            </a:xfrm>
            <a:prstGeom prst="rect">
              <a:avLst/>
            </a:prstGeom>
            <a:noFill/>
            <a:ln w="11176">
              <a:noFill/>
              <a:miter lim="800000"/>
              <a:headEnd/>
              <a:tailEnd/>
            </a:ln>
          </p:spPr>
        </p:pic>
        <p:sp>
          <p:nvSpPr>
            <p:cNvPr id="23" name="Oval 21"/>
            <p:cNvSpPr>
              <a:spLocks noChangeAspect="1" noChangeArrowheads="1"/>
            </p:cNvSpPr>
            <p:nvPr/>
          </p:nvSpPr>
          <p:spPr bwMode="auto">
            <a:xfrm>
              <a:off x="2751" y="2644"/>
              <a:ext cx="190" cy="190"/>
            </a:xfrm>
            <a:prstGeom prst="ellipse">
              <a:avLst/>
            </a:prstGeom>
            <a:solidFill>
              <a:schemeClr val="tx1"/>
            </a:solidFill>
            <a:ln w="11176">
              <a:solidFill>
                <a:srgbClr val="161316"/>
              </a:solidFill>
              <a:round/>
              <a:headEnd/>
              <a:tailEnd/>
            </a:ln>
          </p:spPr>
          <p:txBody>
            <a:bodyPr wrap="none" anchor="ctr"/>
            <a:lstStyle/>
            <a:p>
              <a:endParaRPr lang="en-US" altLang="zh-CN">
                <a:ea typeface="宋体" pitchFamily="2" charset="-122"/>
              </a:endParaRPr>
            </a:p>
          </p:txBody>
        </p:sp>
      </p:grpSp>
      <p:sp>
        <p:nvSpPr>
          <p:cNvPr id="24" name="圆角矩形 23"/>
          <p:cNvSpPr/>
          <p:nvPr/>
        </p:nvSpPr>
        <p:spPr>
          <a:xfrm>
            <a:off x="1556323" y="3975865"/>
            <a:ext cx="4263082" cy="1224136"/>
          </a:xfrm>
          <a:prstGeom prst="roundRect">
            <a:avLst/>
          </a:prstGeom>
          <a:solidFill>
            <a:srgbClr val="7030A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a:rPr>
              <a:t>特别贡献奖</a:t>
            </a:r>
            <a:endParaRPr kumimoji="0" lang="zh-CN" altLang="en-US" sz="20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a:endParaRPr>
          </a:p>
        </p:txBody>
      </p:sp>
    </p:spTree>
    <p:extLst>
      <p:ext uri="{BB962C8B-B14F-4D97-AF65-F5344CB8AC3E}">
        <p14:creationId xmlns:p14="http://schemas.microsoft.com/office/powerpoint/2010/main" val="192263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10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9"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sp>
        <p:nvSpPr>
          <p:cNvPr id="44" name="Rectangle 2"/>
          <p:cNvSpPr txBox="1">
            <a:spLocks noChangeArrowheads="1"/>
          </p:cNvSpPr>
          <p:nvPr/>
        </p:nvSpPr>
        <p:spPr>
          <a:xfrm>
            <a:off x="-2196752" y="917847"/>
            <a:ext cx="8458200" cy="1143001"/>
          </a:xfrm>
          <a:prstGeom prst="rect">
            <a:avLst/>
          </a:prstGeom>
        </p:spPr>
        <p:txBody>
          <a:bodyPr/>
          <a:lstStyle/>
          <a:p>
            <a:pPr marL="0" marR="0" indent="0" algn="ctr" defTabSz="914400" eaLnBrk="1" latinLnBrk="0" hangingPunct="1">
              <a:lnSpc>
                <a:spcPct val="100000"/>
              </a:lnSpc>
              <a:buClrTx/>
              <a:buSzTx/>
              <a:buFontTx/>
              <a:buNone/>
              <a:tabLst/>
              <a:defRPr/>
            </a:pPr>
            <a:r>
              <a:rPr lang="zh-CN" altLang="en-US" sz="2400" b="1" dirty="0" smtClean="0">
                <a:solidFill>
                  <a:srgbClr val="C00000"/>
                </a:solidFill>
                <a:latin typeface="微软雅黑" pitchFamily="34" charset="-122"/>
                <a:ea typeface="微软雅黑" pitchFamily="34" charset="-122"/>
              </a:rPr>
              <a:t>为什么参加“挑战杯”</a:t>
            </a:r>
          </a:p>
        </p:txBody>
      </p:sp>
      <p:sp>
        <p:nvSpPr>
          <p:cNvPr id="45" name="Rectangle 3"/>
          <p:cNvSpPr txBox="1">
            <a:spLocks noChangeArrowheads="1"/>
          </p:cNvSpPr>
          <p:nvPr/>
        </p:nvSpPr>
        <p:spPr>
          <a:xfrm>
            <a:off x="866328" y="1628800"/>
            <a:ext cx="8458200" cy="4968875"/>
          </a:xfrm>
          <a:prstGeom prst="rect">
            <a:avLst/>
          </a:prstGeom>
        </p:spPr>
        <p:txBody>
          <a:bodyPr/>
          <a:lstStyle/>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独立自主的学术研究经历</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创新思考能力</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实践调查能力</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团队协作能力</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自我规划、自我控制能力</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个人价值与社会价值</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  </a:t>
            </a:r>
          </a:p>
        </p:txBody>
      </p:sp>
    </p:spTree>
    <p:extLst>
      <p:ext uri="{BB962C8B-B14F-4D97-AF65-F5344CB8AC3E}">
        <p14:creationId xmlns:p14="http://schemas.microsoft.com/office/powerpoint/2010/main" val="24873262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Box 57"/>
          <p:cNvSpPr txBox="1">
            <a:spLocks noChangeArrowheads="1"/>
          </p:cNvSpPr>
          <p:nvPr/>
        </p:nvSpPr>
        <p:spPr bwMode="auto">
          <a:xfrm>
            <a:off x="4065588" y="1084263"/>
            <a:ext cx="407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zh-CN" altLang="en-US" b="1" dirty="0">
                <a:solidFill>
                  <a:schemeClr val="bg1"/>
                </a:solidFill>
                <a:latin typeface="微软雅黑" pitchFamily="34" charset="-122"/>
                <a:ea typeface="微软雅黑" pitchFamily="34" charset="-122"/>
                <a:cs typeface="Arial" charset="0"/>
              </a:rPr>
              <a:t>北大学生学生课外学术赛事体系</a:t>
            </a:r>
            <a:endParaRPr lang="zh-CN" altLang="en-GB" b="1" dirty="0">
              <a:solidFill>
                <a:schemeClr val="bg1"/>
              </a:solidFill>
              <a:latin typeface="微软雅黑" pitchFamily="34" charset="-122"/>
              <a:ea typeface="微软雅黑" pitchFamily="34" charset="-122"/>
              <a:cs typeface="Arial" charset="0"/>
            </a:endParaRPr>
          </a:p>
          <a:p>
            <a:endParaRPr lang="en-US" altLang="zh-CN" dirty="0">
              <a:solidFill>
                <a:srgbClr val="00B0F0"/>
              </a:solidFill>
              <a:ea typeface="微软雅黑" pitchFamily="34" charset="-122"/>
              <a:cs typeface="Arial" charset="0"/>
            </a:endParaRPr>
          </a:p>
        </p:txBody>
      </p:sp>
      <p:pic>
        <p:nvPicPr>
          <p:cNvPr id="2" name="图片 1" descr="屏幕剪辑"/>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477000"/>
            <a:ext cx="9182294" cy="428625"/>
          </a:xfrm>
          <a:prstGeom prst="rect">
            <a:avLst/>
          </a:prstGeom>
        </p:spPr>
      </p:pic>
      <p:grpSp>
        <p:nvGrpSpPr>
          <p:cNvPr id="39" name="组合 9"/>
          <p:cNvGrpSpPr/>
          <p:nvPr/>
        </p:nvGrpSpPr>
        <p:grpSpPr>
          <a:xfrm>
            <a:off x="-2598481" y="104757"/>
            <a:ext cx="6840760" cy="692696"/>
            <a:chOff x="-3348880" y="104757"/>
            <a:chExt cx="6840760" cy="692696"/>
          </a:xfrm>
        </p:grpSpPr>
        <p:sp>
          <p:nvSpPr>
            <p:cNvPr id="40" name="圆角矩形 39"/>
            <p:cNvSpPr/>
            <p:nvPr/>
          </p:nvSpPr>
          <p:spPr>
            <a:xfrm>
              <a:off x="-3204864" y="104757"/>
              <a:ext cx="6696744" cy="692696"/>
            </a:xfrm>
            <a:prstGeom prst="roundRect">
              <a:avLst/>
            </a:prstGeom>
            <a:solidFill>
              <a:srgbClr val="F6B3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3348880" y="164890"/>
              <a:ext cx="6768752" cy="576000"/>
            </a:xfrm>
            <a:prstGeom prst="roundRect">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Rectangle 2"/>
          <p:cNvSpPr txBox="1">
            <a:spLocks noChangeArrowheads="1"/>
          </p:cNvSpPr>
          <p:nvPr/>
        </p:nvSpPr>
        <p:spPr>
          <a:xfrm>
            <a:off x="-183079" y="174017"/>
            <a:ext cx="5262563"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j-cs"/>
              </a:rPr>
              <a:t>系列赛事</a:t>
            </a:r>
          </a:p>
        </p:txBody>
      </p:sp>
      <p:pic>
        <p:nvPicPr>
          <p:cNvPr id="43" name="图片 42" descr="3.png"/>
          <p:cNvPicPr>
            <a:picLocks noChangeAspect="1"/>
          </p:cNvPicPr>
          <p:nvPr/>
        </p:nvPicPr>
        <p:blipFill>
          <a:blip r:embed="rId3" cstate="print"/>
          <a:srcRect l="55911" t="46764" r="20464" b="35421"/>
          <a:stretch>
            <a:fillRect/>
          </a:stretch>
        </p:blipFill>
        <p:spPr>
          <a:xfrm>
            <a:off x="425855" y="183839"/>
            <a:ext cx="1224136" cy="652873"/>
          </a:xfrm>
          <a:prstGeom prst="rect">
            <a:avLst/>
          </a:prstGeom>
        </p:spPr>
      </p:pic>
      <p:sp>
        <p:nvSpPr>
          <p:cNvPr id="12" name="Rectangle 2"/>
          <p:cNvSpPr txBox="1">
            <a:spLocks noChangeArrowheads="1"/>
          </p:cNvSpPr>
          <p:nvPr/>
        </p:nvSpPr>
        <p:spPr>
          <a:xfrm>
            <a:off x="-1260648" y="1421903"/>
            <a:ext cx="8458200" cy="1143001"/>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j-cs"/>
              </a:rPr>
              <a:t>赛事主体</a:t>
            </a:r>
            <a:r>
              <a:rPr kumimoji="0" lang="en-US" altLang="zh-CN" sz="2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j-cs"/>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“挑战杯”</a:t>
            </a:r>
            <a:r>
              <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cs typeface="+mj-cs"/>
              </a:rPr>
              <a:t>五四青年科学奖竞赛</a:t>
            </a:r>
          </a:p>
        </p:txBody>
      </p:sp>
      <p:sp>
        <p:nvSpPr>
          <p:cNvPr id="13" name="Rectangle 3"/>
          <p:cNvSpPr txBox="1">
            <a:spLocks noChangeArrowheads="1"/>
          </p:cNvSpPr>
          <p:nvPr/>
        </p:nvSpPr>
        <p:spPr>
          <a:xfrm>
            <a:off x="506288" y="2084784"/>
            <a:ext cx="8458200" cy="4800600"/>
          </a:xfrm>
          <a:prstGeom prst="rect">
            <a:avLst/>
          </a:prstGeom>
        </p:spPr>
        <p:txBody>
          <a:bodyPr/>
          <a:lstStyle/>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zh-CN"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庞大的参与规模</a:t>
            </a:r>
            <a:r>
              <a:rPr kumimoji="0" lang="en-US" altLang="zh-CN"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a:t>
            </a: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学生、老师</a:t>
            </a:r>
            <a:r>
              <a:rPr kumimoji="0" lang="en-US" altLang="zh-CN"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良好的激励机制</a:t>
            </a:r>
          </a:p>
          <a:p>
            <a:pPr marL="342900" marR="0" lvl="0" indent="-342900" algn="l" defTabSz="914400" rtl="0" eaLnBrk="1" fontAlgn="base" latinLnBrk="0" hangingPunct="1">
              <a:lnSpc>
                <a:spcPct val="150000"/>
              </a:lnSpc>
              <a:spcBef>
                <a:spcPct val="20000"/>
              </a:spcBef>
              <a:spcAft>
                <a:spcPct val="0"/>
              </a:spcAft>
              <a:buClrTx/>
              <a:buSzTx/>
              <a:buFont typeface="Arial" charset="0"/>
              <a:buChar char="•"/>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成熟的运作模式</a:t>
            </a:r>
            <a:endPar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  组织模式：</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资助申请</a:t>
            </a:r>
            <a:r>
              <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初评</a:t>
            </a:r>
            <a:r>
              <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复评</a:t>
            </a:r>
            <a:r>
              <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决赛答辩</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  参与模式：</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开题</a:t>
            </a:r>
            <a:r>
              <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申请</a:t>
            </a:r>
            <a:r>
              <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研究</a:t>
            </a:r>
            <a:r>
              <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作品提交</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  评审模式：</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院系评审</a:t>
            </a:r>
            <a:r>
              <a:rPr kumimoji="0" lang="en-US" altLang="zh-CN"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校级评审</a:t>
            </a:r>
          </a:p>
          <a:p>
            <a:pPr marL="342900" marR="0" lvl="0" indent="-342900" algn="l" defTabSz="914400" rtl="0" eaLnBrk="1" fontAlgn="base" latinLnBrk="0" hangingPunct="1">
              <a:lnSpc>
                <a:spcPct val="150000"/>
              </a:lnSpc>
              <a:spcBef>
                <a:spcPct val="20000"/>
              </a:spcBef>
              <a:spcAft>
                <a:spcPct val="0"/>
              </a:spcAft>
              <a:buClrTx/>
              <a:buSzTx/>
              <a:buFontTx/>
              <a:buNone/>
              <a:tabLst/>
              <a:defRPr/>
            </a:pPr>
            <a:r>
              <a:rPr kumimoji="0" lang="zh-CN" altLang="en-US" sz="2000" b="1" i="0" u="none" strike="noStrike" kern="1200" cap="none" spc="0" normalizeH="0" noProof="0" dirty="0" smtClean="0">
                <a:ln>
                  <a:noFill/>
                </a:ln>
                <a:solidFill>
                  <a:srgbClr val="F6B30A"/>
                </a:solidFill>
                <a:effectLst/>
                <a:uLnTx/>
                <a:uFillTx/>
                <a:latin typeface="微软雅黑" pitchFamily="34" charset="-122"/>
                <a:ea typeface="微软雅黑" pitchFamily="34" charset="-122"/>
              </a:rPr>
              <a:t>  选拔模式：</a:t>
            </a:r>
            <a:r>
              <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首都及全国“挑战杯” </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zh-CN" altLang="en-US" sz="2000" b="1"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236355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TotalTime>
  <Words>2723</Words>
  <Application>Microsoft Office PowerPoint</Application>
  <PresentationFormat>全屏显示(4:3)</PresentationFormat>
  <Paragraphs>295</Paragraphs>
  <Slides>44</Slides>
  <Notes>1</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44</vt:i4>
      </vt:variant>
    </vt:vector>
  </HeadingPairs>
  <TitlesOfParts>
    <vt:vector size="71" baseType="lpstr">
      <vt:lpstr>Arial</vt:lpstr>
      <vt:lpstr>宋体</vt:lpstr>
      <vt:lpstr>Adobe 仿宋 Std R</vt:lpstr>
      <vt:lpstr>造字工房尚黑 G0v1 常规体</vt:lpstr>
      <vt:lpstr>Kozuka Gothic Pro B</vt:lpstr>
      <vt:lpstr>Adobe 黑体 Std R</vt:lpstr>
      <vt:lpstr>Adobe 楷体 Std R</vt:lpstr>
      <vt:lpstr>Wingdings</vt:lpstr>
      <vt:lpstr>Shruti</vt:lpstr>
      <vt:lpstr>Adobe 明體 Std L</vt:lpstr>
      <vt:lpstr>仿宋</vt:lpstr>
      <vt:lpstr>华文楷体</vt:lpstr>
      <vt:lpstr>华文行楷</vt:lpstr>
      <vt:lpstr>Times New Roman</vt:lpstr>
      <vt:lpstr>楷体_GB2312</vt:lpstr>
      <vt:lpstr>楷体</vt:lpstr>
      <vt:lpstr>华康俪金黑W8(P)</vt:lpstr>
      <vt:lpstr>华康标题宋W9(P)</vt:lpstr>
      <vt:lpstr>微软雅黑</vt:lpstr>
      <vt:lpstr>Calibri</vt:lpstr>
      <vt:lpstr>Kozuka Gothic Pr6N EL</vt:lpstr>
      <vt:lpstr>Japanese Brush</vt:lpstr>
      <vt:lpstr>造字工房悦黑演示版特细体</vt:lpstr>
      <vt:lpstr>黑体</vt:lpstr>
      <vt:lpstr>华文细黑</vt:lpstr>
      <vt:lpstr>Office 主题​​</vt:lpstr>
      <vt:lpstr>1_Office 主题​​</vt:lpstr>
      <vt:lpstr> 爱挑战    去践行</vt:lpstr>
      <vt:lpstr>——宣讲暨指导会流程——</vt:lpstr>
      <vt:lpstr>院团委书记高静老师</vt:lpstr>
      <vt:lpstr>校团委学术科创部 “挑战杯”项目负责同学</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王逸舟老师   刘海方老师</vt:lpstr>
      <vt:lpstr>第二十一届“挑战杯”获奖者</vt:lpstr>
      <vt:lpstr>           ——</vt:lpstr>
      <vt:lpstr> </vt:lpstr>
      <vt:lpstr>准备阶段</vt:lpstr>
      <vt:lpstr>明确目的</vt:lpstr>
      <vt:lpstr>初步确定选题范围 </vt:lpstr>
      <vt:lpstr>找到志同道合的成员</vt:lpstr>
      <vt:lpstr>找到指导老师</vt:lpstr>
      <vt:lpstr>把握整体的进度</vt:lpstr>
      <vt:lpstr>研究阶段</vt:lpstr>
      <vt:lpstr>明确选题</vt:lpstr>
      <vt:lpstr>确定研究课题的性质</vt:lpstr>
      <vt:lpstr>尝试研究方法</vt:lpstr>
      <vt:lpstr>如何寻找材料</vt:lpstr>
      <vt:lpstr>与课堂论文的区别</vt:lpstr>
      <vt:lpstr>小组内部如何分工</vt:lpstr>
      <vt:lpstr>以我们的研究为例</vt:lpstr>
      <vt:lpstr>研究灵感与研究内容</vt:lpstr>
      <vt:lpstr>研究灵感与研究内容</vt:lpstr>
      <vt:lpstr>研究方向与方法</vt:lpstr>
      <vt:lpstr>赛后感受</vt:lpstr>
      <vt:lpstr>我们对于挑战杯的感受</vt:lpstr>
      <vt:lpstr> 谢谢！ </vt:lpstr>
      <vt:lpstr>参考课题提供</vt:lpstr>
      <vt:lpstr>PowerPoint 演示文稿</vt:lpstr>
      <vt:lpstr>PowerPoint 演示文稿</vt:lpstr>
      <vt:lpstr>PowerPoint 演示文稿</vt:lpstr>
      <vt:lpstr>谢  谢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God's Lonely Man</dc:creator>
  <cp:lastModifiedBy>God's Lonely Man</cp:lastModifiedBy>
  <cp:revision>38</cp:revision>
  <dcterms:created xsi:type="dcterms:W3CDTF">2013-10-24T11:37:26Z</dcterms:created>
  <dcterms:modified xsi:type="dcterms:W3CDTF">2013-10-25T12:35:04Z</dcterms:modified>
</cp:coreProperties>
</file>